
<file path=[Content_Types].xml><?xml version="1.0" encoding="utf-8"?>
<Types xmlns="http://schemas.openxmlformats.org/package/2006/content-types">
  <Default Extension="rels" ContentType="application/vnd.openxmlformats-package.relationships+xml"/>
  <Override PartName="/ppt/slides/slide14.xml" ContentType="application/vnd.openxmlformats-officedocument.presentationml.slide+xml"/>
  <Override PartName="/ppt/notesSlides/notesSlide16.xml" ContentType="application/vnd.openxmlformats-officedocument.presentationml.notesSlide+xml"/>
  <Default Extension="xml" ContentType="application/xml"/>
  <Override PartName="/ppt/slides/slide45.xml" ContentType="application/vnd.openxmlformats-officedocument.presentationml.slide+xml"/>
  <Override PartName="/ppt/tableStyles.xml" ContentType="application/vnd.openxmlformats-officedocument.presentationml.tableStyles+xml"/>
  <Override PartName="/ppt/notesSlides/notesSlide1.xml" ContentType="application/vnd.openxmlformats-officedocument.presentationml.notesSlide+xml"/>
  <Override PartName="/ppt/slides/slide28.xml" ContentType="application/vnd.openxmlformats-officedocument.presentationml.slide+xml"/>
  <Override PartName="/ppt/slides/slide54.xml" ContentType="application/vnd.openxmlformats-officedocument.presentationml.slide+xml"/>
  <Override PartName="/ppt/slides/slide21.xml" ContentType="application/vnd.openxmlformats-officedocument.presentationml.slide+xml"/>
  <Override PartName="/ppt/slides/slide37.xml" ContentType="application/vnd.openxmlformats-officedocument.presentationml.slide+xml"/>
  <Override PartName="/ppt/slides/slide5.xml" ContentType="application/vnd.openxmlformats-officedocument.presentationml.slide+xml"/>
  <Override PartName="/ppt/slideLayouts/slideLayout5.xml" ContentType="application/vnd.openxmlformats-officedocument.presentationml.slideLayout+xml"/>
  <Override PartName="/ppt/slides/slide30.xml" ContentType="application/vnd.openxmlformats-officedocument.presentationml.slide+xml"/>
  <Override PartName="/ppt/notesSlides/notesSlide9.xml" ContentType="application/vnd.openxmlformats-officedocument.presentationml.notesSlide+xml"/>
  <Override PartName="/ppt/slides/slide13.xml" ContentType="application/vnd.openxmlformats-officedocument.presentationml.slide+xml"/>
  <Override PartName="/ppt/slideMasters/slideMaster1.xml" ContentType="application/vnd.openxmlformats-officedocument.presentationml.slideMaster+xml"/>
  <Override PartName="/ppt/notesSlides/notesSlide15.xml" ContentType="application/vnd.openxmlformats-officedocument.presentationml.notesSlide+xml"/>
  <Override PartName="/docProps/core.xml" ContentType="application/vnd.openxmlformats-package.core-properties+xml"/>
  <Override PartName="/ppt/notesSlides/notesSlide7.xml" ContentType="application/vnd.openxmlformats-officedocument.presentationml.notesSlide+xml"/>
  <Override PartName="/ppt/slides/slide44.xml" ContentType="application/vnd.openxmlformats-officedocument.presentationml.slide+xml"/>
  <Override PartName="/ppt/handoutMasters/handoutMaster1.xml" ContentType="application/vnd.openxmlformats-officedocument.presentationml.handoutMaster+xml"/>
  <Override PartName="/ppt/slides/slide27.xml" ContentType="application/vnd.openxmlformats-officedocument.presentationml.slide+xml"/>
  <Override PartName="/ppt/slides/slide53.xml" ContentType="application/vnd.openxmlformats-officedocument.presentationml.slide+xml"/>
  <Override PartName="/ppt/slides/slide20.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19.xml" ContentType="application/vnd.openxmlformats-officedocument.presentationml.slide+xml"/>
  <Override PartName="/ppt/slideLayouts/slideLayout4.xml" ContentType="application/vnd.openxmlformats-officedocument.presentationml.slideLayout+xml"/>
  <Default Extension="png" ContentType="image/png"/>
  <Override PartName="/ppt/notesSlides/notesSlide8.xml" ContentType="application/vnd.openxmlformats-officedocument.presentationml.notesSlide+xml"/>
  <Override PartName="/ppt/slides/slide12.xml" ContentType="application/vnd.openxmlformats-officedocument.presentationml.slide+xml"/>
  <Override PartName="/ppt/notesSlides/notesSlide14.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slides/slide43.xml" ContentType="application/vnd.openxmlformats-officedocument.presentationml.slide+xml"/>
  <Override PartName="/ppt/slides/slide26.xml" ContentType="application/vnd.openxmlformats-officedocument.presentationml.slide+xml"/>
  <Override PartName="/ppt/slides/slide52.xml" ContentType="application/vnd.openxmlformats-officedocument.presentationml.slide+xml"/>
  <Override PartName="/ppt/slides/slide35.xml" ContentType="application/vnd.openxmlformats-officedocument.presentationml.slide+xml"/>
  <Override PartName="/ppt/slides/slide3.xml" ContentType="application/vnd.openxmlformats-officedocument.presentationml.slide+xml"/>
  <Override PartName="/ppt/slides/slide18.xml" ContentType="application/vnd.openxmlformats-officedocument.presentationml.slide+xml"/>
  <Override PartName="/ppt/slideLayouts/slideLayout3.xml" ContentType="application/vnd.openxmlformats-officedocument.presentationml.slideLayout+xml"/>
  <Override PartName="/ppt/slides/slide11.xml" ContentType="application/vnd.openxmlformats-officedocument.presentationml.slide+xml"/>
  <Override PartName="/ppt/notesSlides/notesSlide13.xml" ContentType="application/vnd.openxmlformats-officedocument.presentationml.notesSlide+xml"/>
  <Override PartName="/ppt/slides/slide49.xml" ContentType="application/vnd.openxmlformats-officedocument.presentationml.slide+xml"/>
  <Override PartName="/ppt/notesSlides/notesSlide5.xml" ContentType="application/vnd.openxmlformats-officedocument.presentationml.notesSlide+xml"/>
  <Override PartName="/ppt/slides/slide42.xml" ContentType="application/vnd.openxmlformats-officedocument.presentationml.slide+xml"/>
  <Override PartName="/ppt/slides/slide58.xml" ContentType="application/vnd.openxmlformats-officedocument.presentationml.slide+xml"/>
  <Override PartName="/ppt/slides/slide25.xml" ContentType="application/vnd.openxmlformats-officedocument.presentationml.slide+xml"/>
  <Override PartName="/ppt/slides/slide51.xml" ContentType="application/vnd.openxmlformats-officedocument.presentationml.slide+xml"/>
  <Override PartName="/ppt/slides/slide9.xml" ContentType="application/vnd.openxmlformats-officedocument.presentationml.slide+xml"/>
  <Override PartName="/ppt/slideLayouts/slideLayout9.xml" ContentType="application/vnd.openxmlformats-officedocument.presentationml.slideLayout+xml"/>
  <Override PartName="/ppt/slides/slide34.xml" ContentType="application/vnd.openxmlformats-officedocument.presentationml.slide+xml"/>
  <Override PartName="/ppt/slides/slide2.xml" ContentType="application/vnd.openxmlformats-officedocument.presentationml.slide+xml"/>
  <Override PartName="/ppt/slideLayouts/slideLayout2.xml" ContentType="application/vnd.openxmlformats-officedocument.presentationml.slideLayout+xml"/>
  <Override PartName="/ppt/slides/slide17.xml" ContentType="application/vnd.openxmlformats-officedocument.presentationml.slide+xml"/>
  <Override PartName="/ppt/slides/slide10.xml" ContentType="application/vnd.openxmlformats-officedocument.presentationml.slide+xml"/>
  <Override PartName="/ppt/notesSlides/notesSlide12.xml" ContentType="application/vnd.openxmlformats-officedocument.presentationml.notesSlide+xml"/>
  <Override PartName="/docProps/app.xml" ContentType="application/vnd.openxmlformats-officedocument.extended-properties+xml"/>
  <Override PartName="/ppt/slides/slide48.xml" ContentType="application/vnd.openxmlformats-officedocument.presentationml.slide+xml"/>
  <Override PartName="/ppt/notesSlides/notesSlide4.xml" ContentType="application/vnd.openxmlformats-officedocument.presentationml.notesSlide+xml"/>
  <Override PartName="/ppt/slides/slide41.xml" ContentType="application/vnd.openxmlformats-officedocument.presentationml.slide+xml"/>
  <Override PartName="/ppt/theme/theme3.xml" ContentType="application/vnd.openxmlformats-officedocument.theme+xml"/>
  <Override PartName="/ppt/slides/slide57.xml" ContentType="application/vnd.openxmlformats-officedocument.presentationml.slide+xml"/>
  <Override PartName="/ppt/slides/slide24.xml" ContentType="application/vnd.openxmlformats-officedocument.presentationml.slide+xml"/>
  <Override PartName="/ppt/notesSlides/notesSlide10.xml" ContentType="application/vnd.openxmlformats-officedocument.presentationml.notesSlide+xml"/>
  <Override PartName="/ppt/slides/slide50.xml" ContentType="application/vnd.openxmlformats-officedocument.presentationml.slide+xml"/>
  <Override PartName="/ppt/slides/slide8.xml" ContentType="application/vnd.openxmlformats-officedocument.presentationml.slide+xml"/>
  <Override PartName="/ppt/slideLayouts/slideLayout8.xml" ContentType="application/vnd.openxmlformats-officedocument.presentationml.slideLayout+xml"/>
  <Override PartName="/ppt/slides/slide33.xml" ContentType="application/vnd.openxmlformats-officedocument.presentationml.slide+xml"/>
  <Override PartName="/ppt/slides/slide1.xml" ContentType="application/vnd.openxmlformats-officedocument.presentationml.slide+xml"/>
  <Override PartName="/ppt/slideLayouts/slideLayout1.xml" ContentType="application/vnd.openxmlformats-officedocument.presentationml.slideLayout+xml"/>
  <Override PartName="/ppt/slides/slide16.xml" ContentType="application/vnd.openxmlformats-officedocument.presentationml.slide+xml"/>
  <Override PartName="/ppt/notesSlides/notesSlide18.xml" ContentType="application/vnd.openxmlformats-officedocument.presentationml.notesSlide+xml"/>
  <Default Extension="jpeg" ContentType="image/jpeg"/>
  <Override PartName="/ppt/viewProps.xml" ContentType="application/vnd.openxmlformats-officedocument.presentationml.viewProps+xml"/>
  <Override PartName="/ppt/notesSlides/notesSlide11.xml" ContentType="application/vnd.openxmlformats-officedocument.presentationml.notesSlide+xml"/>
  <Override PartName="/ppt/slides/slide47.xml" ContentType="application/vnd.openxmlformats-officedocument.presentationml.slide+xml"/>
  <Override PartName="/ppt/notesSlides/notesSlide3.xml" ContentType="application/vnd.openxmlformats-officedocument.presentationml.notesSlide+xml"/>
  <Override PartName="/ppt/slides/slide40.xml" ContentType="application/vnd.openxmlformats-officedocument.presentationml.slide+xml"/>
  <Override PartName="/ppt/theme/theme2.xml" ContentType="application/vnd.openxmlformats-officedocument.theme+xml"/>
  <Override PartName="/ppt/slides/slide56.xml" ContentType="application/vnd.openxmlformats-officedocument.presentationml.slide+xml"/>
  <Override PartName="/ppt/slideLayouts/slideLayout11.xml" ContentType="application/vnd.openxmlformats-officedocument.presentationml.slideLayout+xml"/>
  <Override PartName="/ppt/slides/slide39.xml" ContentType="application/vnd.openxmlformats-officedocument.presentationml.slide+xml"/>
  <Override PartName="/ppt/slides/slide23.xml" ContentType="application/vnd.openxmlformats-officedocument.presentationml.slide+xml"/>
  <Override PartName="/ppt/slides/slide7.xml" ContentType="application/vnd.openxmlformats-officedocument.presentationml.slide+xml"/>
  <Override PartName="/ppt/slideLayouts/slideLayout7.xml" ContentType="application/vnd.openxmlformats-officedocument.presentationml.slideLayout+xml"/>
  <Override PartName="/ppt/slides/slide32.xml" ContentType="application/vnd.openxmlformats-officedocument.presentationml.slide+xml"/>
  <Override PartName="/ppt/notesMasters/notesMaster1.xml" ContentType="application/vnd.openxmlformats-officedocument.presentationml.notesMaster+xml"/>
  <Override PartName="/ppt/slides/slide15.xml" ContentType="application/vnd.openxmlformats-officedocument.presentationml.slide+xml"/>
  <Override PartName="/ppt/notesSlides/notesSlide17.xml" ContentType="application/vnd.openxmlformats-officedocument.presentationml.notesSlide+xml"/>
  <Override PartName="/ppt/slides/slide46.xml" ContentType="application/vnd.openxmlformats-officedocument.presentationml.slide+xml"/>
  <Override PartName="/ppt/notesSlides/notesSlide2.xml" ContentType="application/vnd.openxmlformats-officedocument.presentationml.notesSlide+xml"/>
  <Override PartName="/ppt/slides/slide29.xml" ContentType="application/vnd.openxmlformats-officedocument.presentationml.slide+xml"/>
  <Override PartName="/ppt/slides/slide55.xml" ContentType="application/vnd.openxmlformats-officedocument.presentationml.slide+xml"/>
  <Override PartName="/ppt/theme/theme1.xml" ContentType="application/vnd.openxmlformats-officedocument.theme+xml"/>
  <Override PartName="/ppt/slides/slide22.xml" ContentType="application/vnd.openxmlformats-officedocument.presentationml.slide+xml"/>
  <Override PartName="/ppt/slides/slide38.xml" ContentType="application/vnd.openxmlformats-officedocument.presentationml.slide+xml"/>
  <Override PartName="/ppt/presentation.xml" ContentType="application/vnd.openxmlformats-officedocument.presentationml.presentation.main+xml"/>
  <Override PartName="/ppt/slides/slide6.xml" ContentType="application/vnd.openxmlformats-officedocument.presentationml.slide+xml"/>
  <Override PartName="/ppt/slideLayouts/slideLayout10.xml" ContentType="application/vnd.openxmlformats-officedocument.presentationml.slideLayout+xml"/>
  <Override PartName="/ppt/slideLayouts/slideLayout6.xml" ContentType="application/vnd.openxmlformats-officedocument.presentationml.slideLayout+xml"/>
  <Override PartName="/ppt/slides/slide31.xml" ContentType="application/vnd.openxmlformats-officedocument.presentationml.slide+xml"/>
  <Default Extension="bin" ContentType="application/vnd.openxmlformats-officedocument.presentationml.printerSettings"/>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SpecialPlsOnTitleSld="0" strictFirstAndLastChars="0" saveSubsetFonts="1" autoCompressPictures="0">
  <p:sldMasterIdLst>
    <p:sldMasterId id="2147483693" r:id="rId1"/>
  </p:sldMasterIdLst>
  <p:notesMasterIdLst>
    <p:notesMasterId r:id="rId60"/>
  </p:notesMasterIdLst>
  <p:handoutMasterIdLst>
    <p:handoutMasterId r:id="rId61"/>
  </p:handoutMasterIdLst>
  <p:sldIdLst>
    <p:sldId id="303" r:id="rId2"/>
    <p:sldId id="354" r:id="rId3"/>
    <p:sldId id="378" r:id="rId4"/>
    <p:sldId id="364" r:id="rId5"/>
    <p:sldId id="359" r:id="rId6"/>
    <p:sldId id="365" r:id="rId7"/>
    <p:sldId id="498" r:id="rId8"/>
    <p:sldId id="499" r:id="rId9"/>
    <p:sldId id="408" r:id="rId10"/>
    <p:sldId id="500" r:id="rId11"/>
    <p:sldId id="435" r:id="rId12"/>
    <p:sldId id="437" r:id="rId13"/>
    <p:sldId id="361" r:id="rId14"/>
    <p:sldId id="357" r:id="rId15"/>
    <p:sldId id="373" r:id="rId16"/>
    <p:sldId id="337" r:id="rId17"/>
    <p:sldId id="441" r:id="rId18"/>
    <p:sldId id="439" r:id="rId19"/>
    <p:sldId id="496" r:id="rId20"/>
    <p:sldId id="444" r:id="rId21"/>
    <p:sldId id="445" r:id="rId22"/>
    <p:sldId id="446" r:id="rId23"/>
    <p:sldId id="447" r:id="rId24"/>
    <p:sldId id="448" r:id="rId25"/>
    <p:sldId id="449" r:id="rId26"/>
    <p:sldId id="450" r:id="rId27"/>
    <p:sldId id="451" r:id="rId28"/>
    <p:sldId id="509" r:id="rId29"/>
    <p:sldId id="454" r:id="rId30"/>
    <p:sldId id="455" r:id="rId31"/>
    <p:sldId id="456" r:id="rId32"/>
    <p:sldId id="452" r:id="rId33"/>
    <p:sldId id="453" r:id="rId34"/>
    <p:sldId id="484" r:id="rId35"/>
    <p:sldId id="485" r:id="rId36"/>
    <p:sldId id="471" r:id="rId37"/>
    <p:sldId id="472" r:id="rId38"/>
    <p:sldId id="486" r:id="rId39"/>
    <p:sldId id="474" r:id="rId40"/>
    <p:sldId id="487" r:id="rId41"/>
    <p:sldId id="488" r:id="rId42"/>
    <p:sldId id="473" r:id="rId43"/>
    <p:sldId id="470" r:id="rId44"/>
    <p:sldId id="489" r:id="rId45"/>
    <p:sldId id="508" r:id="rId46"/>
    <p:sldId id="505" r:id="rId47"/>
    <p:sldId id="506" r:id="rId48"/>
    <p:sldId id="511" r:id="rId49"/>
    <p:sldId id="510" r:id="rId50"/>
    <p:sldId id="465" r:id="rId51"/>
    <p:sldId id="466" r:id="rId52"/>
    <p:sldId id="481" r:id="rId53"/>
    <p:sldId id="495" r:id="rId54"/>
    <p:sldId id="512" r:id="rId55"/>
    <p:sldId id="513" r:id="rId56"/>
    <p:sldId id="514" r:id="rId57"/>
    <p:sldId id="482" r:id="rId58"/>
    <p:sldId id="476" r:id="rId59"/>
  </p:sldIdLst>
  <p:sldSz cx="9906000" cy="6858000" type="A4"/>
  <p:notesSz cx="7099300" cy="10234613"/>
  <p:defaultTextStyle>
    <a:defPPr>
      <a:defRPr lang="en-US"/>
    </a:defPPr>
    <a:lvl1pPr algn="l" rtl="0" eaLnBrk="0" fontAlgn="base" hangingPunct="0">
      <a:spcBef>
        <a:spcPct val="0"/>
      </a:spcBef>
      <a:spcAft>
        <a:spcPct val="0"/>
      </a:spcAft>
      <a:defRPr sz="2400" kern="1200">
        <a:solidFill>
          <a:schemeClr val="tx1"/>
        </a:solidFill>
        <a:latin typeface="Times New Roman"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charset="0"/>
        <a:ea typeface="+mn-ea"/>
        <a:cs typeface="+mn-cs"/>
      </a:defRPr>
    </a:lvl5pPr>
    <a:lvl6pPr marL="2286000" algn="l" defTabSz="457200" rtl="0" eaLnBrk="1" latinLnBrk="0" hangingPunct="1">
      <a:defRPr sz="2400" kern="1200">
        <a:solidFill>
          <a:schemeClr val="tx1"/>
        </a:solidFill>
        <a:latin typeface="Times New Roman" charset="0"/>
        <a:ea typeface="+mn-ea"/>
        <a:cs typeface="+mn-cs"/>
      </a:defRPr>
    </a:lvl6pPr>
    <a:lvl7pPr marL="2743200" algn="l" defTabSz="457200" rtl="0" eaLnBrk="1" latinLnBrk="0" hangingPunct="1">
      <a:defRPr sz="2400" kern="1200">
        <a:solidFill>
          <a:schemeClr val="tx1"/>
        </a:solidFill>
        <a:latin typeface="Times New Roman" charset="0"/>
        <a:ea typeface="+mn-ea"/>
        <a:cs typeface="+mn-cs"/>
      </a:defRPr>
    </a:lvl7pPr>
    <a:lvl8pPr marL="3200400" algn="l" defTabSz="457200" rtl="0" eaLnBrk="1" latinLnBrk="0" hangingPunct="1">
      <a:defRPr sz="2400" kern="1200">
        <a:solidFill>
          <a:schemeClr val="tx1"/>
        </a:solidFill>
        <a:latin typeface="Times New Roman" charset="0"/>
        <a:ea typeface="+mn-ea"/>
        <a:cs typeface="+mn-cs"/>
      </a:defRPr>
    </a:lvl8pPr>
    <a:lvl9pPr marL="3657600" algn="l" defTabSz="457200" rtl="0" eaLnBrk="1" latinLnBrk="0" hangingPunct="1">
      <a:defRPr sz="2400" kern="1200">
        <a:solidFill>
          <a:schemeClr val="tx1"/>
        </a:solidFill>
        <a:latin typeface="Times New Roman"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clrMru>
    <a:srgbClr val="00B7F5"/>
    <a:srgbClr val="00A4EF"/>
    <a:srgbClr val="002A88"/>
    <a:srgbClr val="FF0000"/>
    <a:srgbClr val="660033"/>
    <a:srgbClr val="FFCC66"/>
    <a:srgbClr val="FFFF99"/>
    <a:srgbClr val="FF66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34582" autoAdjust="0"/>
    <p:restoredTop sz="86437" autoAdjust="0"/>
  </p:normalViewPr>
  <p:slideViewPr>
    <p:cSldViewPr showGuides="1">
      <p:cViewPr>
        <p:scale>
          <a:sx n="75" d="100"/>
          <a:sy n="75" d="100"/>
        </p:scale>
        <p:origin x="-960" y="-744"/>
      </p:cViewPr>
      <p:guideLst>
        <p:guide orient="horz" pos="2160"/>
        <p:guide pos="3120"/>
      </p:guideLst>
    </p:cSldViewPr>
  </p:slideViewPr>
  <p:outlineViewPr>
    <p:cViewPr>
      <p:scale>
        <a:sx n="33" d="100"/>
        <a:sy n="33" d="100"/>
      </p:scale>
      <p:origin x="0" y="51840"/>
    </p:cViewPr>
  </p:outlineViewPr>
  <p:notesTextViewPr>
    <p:cViewPr>
      <p:scale>
        <a:sx n="100" d="100"/>
        <a:sy n="100" d="100"/>
      </p:scale>
      <p:origin x="0" y="0"/>
    </p:cViewPr>
  </p:notesTextViewPr>
  <p:sorterViewPr>
    <p:cViewPr>
      <p:scale>
        <a:sx n="100" d="100"/>
        <a:sy n="100" d="100"/>
      </p:scale>
      <p:origin x="0" y="9952"/>
    </p:cViewPr>
  </p:sorterViewPr>
  <p:notesViewPr>
    <p:cSldViewPr showGuides="1">
      <p:cViewPr>
        <p:scale>
          <a:sx n="66" d="100"/>
          <a:sy n="66" d="100"/>
        </p:scale>
        <p:origin x="-2672" y="-240"/>
      </p:cViewPr>
      <p:guideLst>
        <p:guide orient="horz" pos="3224"/>
        <p:guide pos="2237"/>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presProps" Target="presProps.xml"/><Relationship Id="rId64" Type="http://schemas.openxmlformats.org/officeDocument/2006/relationships/viewProps" Target="viewProps.xml"/><Relationship Id="rId65" Type="http://schemas.openxmlformats.org/officeDocument/2006/relationships/theme" Target="theme/theme1.xml"/><Relationship Id="rId66" Type="http://schemas.openxmlformats.org/officeDocument/2006/relationships/tableStyles" Target="tableStyles.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notesMaster" Target="notesMasters/notesMaster1.xml"/><Relationship Id="rId61" Type="http://schemas.openxmlformats.org/officeDocument/2006/relationships/handoutMaster" Target="handoutMasters/handoutMaster1.xml"/><Relationship Id="rId62" Type="http://schemas.openxmlformats.org/officeDocument/2006/relationships/printerSettings" Target="printerSettings/printerSettings1.bin"/><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91138" name="Rectangle 1026"/>
          <p:cNvSpPr>
            <a:spLocks noGrp="1" noChangeArrowheads="1"/>
          </p:cNvSpPr>
          <p:nvPr>
            <p:ph type="hdr" sz="quarter"/>
          </p:nvPr>
        </p:nvSpPr>
        <p:spPr bwMode="auto">
          <a:xfrm>
            <a:off x="0" y="0"/>
            <a:ext cx="3082925" cy="477838"/>
          </a:xfrm>
          <a:prstGeom prst="rect">
            <a:avLst/>
          </a:prstGeom>
          <a:noFill/>
          <a:ln w="12700">
            <a:noFill/>
            <a:miter lim="800000"/>
            <a:headEnd type="none" w="sm" len="sm"/>
            <a:tailEnd type="none" w="sm" len="sm"/>
          </a:ln>
          <a:effectLst/>
        </p:spPr>
        <p:txBody>
          <a:bodyPr vert="horz" wrap="square" lIns="96576" tIns="48287" rIns="96576" bIns="48287" numCol="1" anchor="t" anchorCtr="0" compatLnSpc="1">
            <a:prstTxWarp prst="textNoShape">
              <a:avLst/>
            </a:prstTxWarp>
          </a:bodyPr>
          <a:lstStyle>
            <a:lvl1pPr defTabSz="966788">
              <a:defRPr sz="1300"/>
            </a:lvl1pPr>
          </a:lstStyle>
          <a:p>
            <a:r>
              <a:rPr lang="en-US" smtClean="0"/>
              <a:t>Tecnologia de Bases de Dados</a:t>
            </a:r>
            <a:endParaRPr lang="en-US"/>
          </a:p>
        </p:txBody>
      </p:sp>
      <p:sp>
        <p:nvSpPr>
          <p:cNvPr id="91139" name="Rectangle 1027"/>
          <p:cNvSpPr>
            <a:spLocks noGrp="1" noChangeArrowheads="1"/>
          </p:cNvSpPr>
          <p:nvPr>
            <p:ph type="dt" sz="quarter" idx="1"/>
          </p:nvPr>
        </p:nvSpPr>
        <p:spPr bwMode="auto">
          <a:xfrm>
            <a:off x="4059238" y="0"/>
            <a:ext cx="3003550" cy="477838"/>
          </a:xfrm>
          <a:prstGeom prst="rect">
            <a:avLst/>
          </a:prstGeom>
          <a:noFill/>
          <a:ln w="12700">
            <a:noFill/>
            <a:miter lim="800000"/>
            <a:headEnd type="none" w="sm" len="sm"/>
            <a:tailEnd type="none" w="sm" len="sm"/>
          </a:ln>
          <a:effectLst/>
        </p:spPr>
        <p:txBody>
          <a:bodyPr vert="horz" wrap="square" lIns="96576" tIns="48287" rIns="96576" bIns="48287" numCol="1" anchor="t" anchorCtr="0" compatLnSpc="1">
            <a:prstTxWarp prst="textNoShape">
              <a:avLst/>
            </a:prstTxWarp>
          </a:bodyPr>
          <a:lstStyle>
            <a:lvl1pPr algn="r" defTabSz="966788">
              <a:defRPr sz="1300"/>
            </a:lvl1pPr>
          </a:lstStyle>
          <a:p>
            <a:fld id="{D3352FE8-6492-B540-9CC1-C6458A2E97AA}" type="datetime6">
              <a:rPr lang="en-US" smtClean="0"/>
              <a:pPr/>
              <a:t>March 11</a:t>
            </a:fld>
            <a:endParaRPr lang="en-US"/>
          </a:p>
        </p:txBody>
      </p:sp>
      <p:sp>
        <p:nvSpPr>
          <p:cNvPr id="91140" name="Rectangle 1028"/>
          <p:cNvSpPr>
            <a:spLocks noGrp="1" noChangeArrowheads="1"/>
          </p:cNvSpPr>
          <p:nvPr>
            <p:ph type="ftr" sz="quarter" idx="2"/>
          </p:nvPr>
        </p:nvSpPr>
        <p:spPr bwMode="auto">
          <a:xfrm>
            <a:off x="0" y="9688513"/>
            <a:ext cx="3082925" cy="555625"/>
          </a:xfrm>
          <a:prstGeom prst="rect">
            <a:avLst/>
          </a:prstGeom>
          <a:noFill/>
          <a:ln w="12700">
            <a:noFill/>
            <a:miter lim="800000"/>
            <a:headEnd type="none" w="sm" len="sm"/>
            <a:tailEnd type="none" w="sm" len="sm"/>
          </a:ln>
          <a:effectLst/>
        </p:spPr>
        <p:txBody>
          <a:bodyPr vert="horz" wrap="square" lIns="96576" tIns="48287" rIns="96576" bIns="48287" numCol="1" anchor="b" anchorCtr="0" compatLnSpc="1">
            <a:prstTxWarp prst="textNoShape">
              <a:avLst/>
            </a:prstTxWarp>
          </a:bodyPr>
          <a:lstStyle>
            <a:lvl1pPr defTabSz="966788">
              <a:defRPr sz="1300"/>
            </a:lvl1pPr>
          </a:lstStyle>
          <a:p>
            <a:r>
              <a:rPr lang="en-US" smtClean="0"/>
              <a:t>© 1998-2008 Universidade de Lisboa, Faculdade de Ciências</a:t>
            </a:r>
            <a:endParaRPr lang="en-US"/>
          </a:p>
        </p:txBody>
      </p:sp>
      <p:sp>
        <p:nvSpPr>
          <p:cNvPr id="91141" name="Rectangle 1029"/>
          <p:cNvSpPr>
            <a:spLocks noGrp="1" noChangeArrowheads="1"/>
          </p:cNvSpPr>
          <p:nvPr>
            <p:ph type="sldNum" sz="quarter" idx="3"/>
          </p:nvPr>
        </p:nvSpPr>
        <p:spPr bwMode="auto">
          <a:xfrm>
            <a:off x="4059238" y="9688513"/>
            <a:ext cx="3003550" cy="555625"/>
          </a:xfrm>
          <a:prstGeom prst="rect">
            <a:avLst/>
          </a:prstGeom>
          <a:noFill/>
          <a:ln w="12700">
            <a:noFill/>
            <a:miter lim="800000"/>
            <a:headEnd type="none" w="sm" len="sm"/>
            <a:tailEnd type="none" w="sm" len="sm"/>
          </a:ln>
          <a:effectLst/>
        </p:spPr>
        <p:txBody>
          <a:bodyPr vert="horz" wrap="square" lIns="96576" tIns="48287" rIns="96576" bIns="48287" numCol="1" anchor="b" anchorCtr="0" compatLnSpc="1">
            <a:prstTxWarp prst="textNoShape">
              <a:avLst/>
            </a:prstTxWarp>
          </a:bodyPr>
          <a:lstStyle>
            <a:lvl1pPr algn="r" defTabSz="966788">
              <a:defRPr sz="1300"/>
            </a:lvl1pPr>
          </a:lstStyle>
          <a:p>
            <a:fld id="{345E5E4B-E7F3-C843-A08D-37B4377A6397}" type="slidenum">
              <a:rPr lang="en-US"/>
              <a:pPr/>
              <a:t>‹#›</a:t>
            </a:fld>
            <a:endParaRPr lang="en-US"/>
          </a:p>
        </p:txBody>
      </p:sp>
    </p:spTree>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bwMode="auto">
          <a:xfrm>
            <a:off x="779463" y="768350"/>
            <a:ext cx="5541962" cy="3836988"/>
          </a:xfrm>
          <a:prstGeom prst="rect">
            <a:avLst/>
          </a:prstGeom>
          <a:solidFill>
            <a:srgbClr val="FFFFFF"/>
          </a:solidFill>
          <a:ln>
            <a:solidFill>
              <a:srgbClr val="000000"/>
            </a:solidFill>
            <a:miter lim="800000"/>
            <a:headEnd/>
            <a:tailEnd/>
          </a:ln>
        </p:spPr>
      </p:sp>
      <p:sp>
        <p:nvSpPr>
          <p:cNvPr id="16387" name="Rectangle 3"/>
          <p:cNvSpPr>
            <a:spLocks noGrp="1" noChangeArrowheads="1"/>
          </p:cNvSpPr>
          <p:nvPr>
            <p:ph type="body" idx="1"/>
          </p:nvPr>
        </p:nvSpPr>
        <p:spPr bwMode="auto">
          <a:xfrm>
            <a:off x="711200" y="4860925"/>
            <a:ext cx="5676900" cy="4605338"/>
          </a:xfrm>
          <a:prstGeom prst="rect">
            <a:avLst/>
          </a:prstGeom>
          <a:solidFill>
            <a:srgbClr val="FFFFFF"/>
          </a:solidFill>
          <a:ln>
            <a:solidFill>
              <a:srgbClr val="000000"/>
            </a:solidFill>
            <a:miter lim="800000"/>
            <a:headEnd/>
            <a:tailEnd/>
          </a:ln>
        </p:spPr>
        <p:txBody>
          <a:bodyPr>
            <a:prstTxWarp prst="textNoShape">
              <a:avLst/>
            </a:prstTxWarp>
          </a:bodyPr>
          <a:lstStyle/>
          <a:p>
            <a:endParaRPr lang="pt-PT">
              <a:latin typeface="Times New Roman" charset="0"/>
              <a:ea typeface="ＭＳ Ｐゴシック" charset="-128"/>
              <a:cs typeface="ＭＳ Ｐゴシック"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7" name="Slide Number Placeholder 6"/>
          <p:cNvSpPr>
            <a:spLocks noGrp="1" noChangeArrowheads="1"/>
          </p:cNvSpPr>
          <p:nvPr>
            <p:ph type="sldNum"/>
          </p:nvPr>
        </p:nvSpPr>
        <p:spPr>
          <a:xfrm>
            <a:off x="4020908" y="9720944"/>
            <a:ext cx="3076943" cy="512054"/>
          </a:xfrm>
          <a:prstGeom prst="rect">
            <a:avLst/>
          </a:prstGeom>
          <a:ln/>
        </p:spPr>
        <p:txBody>
          <a:bodyPr/>
          <a:lstStyle/>
          <a:p>
            <a:fld id="{DF3FA951-47DF-4A4D-863B-AC2821EA862C}" type="slidenum">
              <a:rPr lang="en-US"/>
              <a:pPr/>
              <a:t>24</a:t>
            </a:fld>
            <a:endParaRPr lang="en-US"/>
          </a:p>
        </p:txBody>
      </p:sp>
      <p:sp>
        <p:nvSpPr>
          <p:cNvPr id="58369" name="Text Box 1"/>
          <p:cNvSpPr txBox="1">
            <a:spLocks noGrp="1" noRot="1" noChangeAspect="1" noChangeArrowheads="1"/>
          </p:cNvSpPr>
          <p:nvPr>
            <p:ph type="sldImg"/>
          </p:nvPr>
        </p:nvSpPr>
        <p:spPr bwMode="auto">
          <a:xfrm>
            <a:off x="508000" y="827088"/>
            <a:ext cx="5888038" cy="4078287"/>
          </a:xfrm>
          <a:prstGeom prst="rect">
            <a:avLst/>
          </a:prstGeom>
          <a:solidFill>
            <a:srgbClr val="FFFFFF"/>
          </a:solidFill>
          <a:ln>
            <a:solidFill>
              <a:srgbClr val="000000"/>
            </a:solidFill>
            <a:miter lim="800000"/>
            <a:headEnd/>
            <a:tailEnd/>
          </a:ln>
        </p:spPr>
      </p:sp>
      <p:sp>
        <p:nvSpPr>
          <p:cNvPr id="58370" name="Text Box 2"/>
          <p:cNvSpPr txBox="1">
            <a:spLocks noGrp="1" noChangeArrowheads="1"/>
          </p:cNvSpPr>
          <p:nvPr>
            <p:ph type="body" idx="1"/>
          </p:nvPr>
        </p:nvSpPr>
        <p:spPr bwMode="auto">
          <a:xfrm>
            <a:off x="690210" y="5167382"/>
            <a:ext cx="5524578" cy="4896008"/>
          </a:xfrm>
          <a:prstGeom prst="rect">
            <a:avLst/>
          </a:prstGeom>
          <a:noFill/>
          <a:ln>
            <a:round/>
            <a:headEnd/>
            <a:tailEnd/>
          </a:ln>
        </p:spPr>
        <p:txBody>
          <a:bodyPr wrap="none" anchor="ctr">
            <a:prstTxWarp prst="textNoShape">
              <a:avLst/>
            </a:prstTxWarp>
          </a:bodyPr>
          <a:lstStyle/>
          <a:p>
            <a:endParaRPr lang="pt-PT"/>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7" name="Slide Number Placeholder 6"/>
          <p:cNvSpPr>
            <a:spLocks noGrp="1" noChangeArrowheads="1"/>
          </p:cNvSpPr>
          <p:nvPr>
            <p:ph type="sldNum"/>
          </p:nvPr>
        </p:nvSpPr>
        <p:spPr>
          <a:xfrm>
            <a:off x="4020908" y="9720944"/>
            <a:ext cx="3076943" cy="512054"/>
          </a:xfrm>
          <a:prstGeom prst="rect">
            <a:avLst/>
          </a:prstGeom>
          <a:ln/>
        </p:spPr>
        <p:txBody>
          <a:bodyPr/>
          <a:lstStyle/>
          <a:p>
            <a:fld id="{B6BDF65A-9B88-2144-B6F7-A2809A724F8F}" type="slidenum">
              <a:rPr lang="en-US"/>
              <a:pPr/>
              <a:t>25</a:t>
            </a:fld>
            <a:endParaRPr lang="en-US"/>
          </a:p>
        </p:txBody>
      </p:sp>
      <p:sp>
        <p:nvSpPr>
          <p:cNvPr id="59393" name="Text Box 1"/>
          <p:cNvSpPr txBox="1">
            <a:spLocks noGrp="1" noRot="1" noChangeAspect="1" noChangeArrowheads="1"/>
          </p:cNvSpPr>
          <p:nvPr>
            <p:ph type="sldImg"/>
          </p:nvPr>
        </p:nvSpPr>
        <p:spPr bwMode="auto">
          <a:xfrm>
            <a:off x="508000" y="827088"/>
            <a:ext cx="5888038" cy="4078287"/>
          </a:xfrm>
          <a:prstGeom prst="rect">
            <a:avLst/>
          </a:prstGeom>
          <a:solidFill>
            <a:srgbClr val="FFFFFF"/>
          </a:solidFill>
          <a:ln>
            <a:solidFill>
              <a:srgbClr val="000000"/>
            </a:solidFill>
            <a:miter lim="800000"/>
            <a:headEnd/>
            <a:tailEnd/>
          </a:ln>
        </p:spPr>
      </p:sp>
      <p:sp>
        <p:nvSpPr>
          <p:cNvPr id="59394" name="Text Box 2"/>
          <p:cNvSpPr txBox="1">
            <a:spLocks noGrp="1" noChangeArrowheads="1"/>
          </p:cNvSpPr>
          <p:nvPr>
            <p:ph type="body" idx="1"/>
          </p:nvPr>
        </p:nvSpPr>
        <p:spPr bwMode="auto">
          <a:xfrm>
            <a:off x="690210" y="5167382"/>
            <a:ext cx="5524578" cy="4896008"/>
          </a:xfrm>
          <a:prstGeom prst="rect">
            <a:avLst/>
          </a:prstGeom>
          <a:noFill/>
          <a:ln>
            <a:round/>
            <a:headEnd/>
            <a:tailEnd/>
          </a:ln>
        </p:spPr>
        <p:txBody>
          <a:bodyPr wrap="none" anchor="ctr">
            <a:prstTxWarp prst="textNoShape">
              <a:avLst/>
            </a:prstTxWarp>
          </a:bodyPr>
          <a:lstStyle/>
          <a:p>
            <a:endParaRPr lang="pt-PT"/>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7" name="Slide Number Placeholder 6"/>
          <p:cNvSpPr>
            <a:spLocks noGrp="1" noChangeArrowheads="1"/>
          </p:cNvSpPr>
          <p:nvPr>
            <p:ph type="sldNum"/>
          </p:nvPr>
        </p:nvSpPr>
        <p:spPr>
          <a:xfrm>
            <a:off x="4020908" y="9720944"/>
            <a:ext cx="3076943" cy="512054"/>
          </a:xfrm>
          <a:prstGeom prst="rect">
            <a:avLst/>
          </a:prstGeom>
          <a:ln/>
        </p:spPr>
        <p:txBody>
          <a:bodyPr/>
          <a:lstStyle/>
          <a:p>
            <a:fld id="{B24B5FEB-ACBD-5F42-BB55-A0203E71EC79}" type="slidenum">
              <a:rPr lang="en-US"/>
              <a:pPr/>
              <a:t>26</a:t>
            </a:fld>
            <a:endParaRPr lang="en-US"/>
          </a:p>
        </p:txBody>
      </p:sp>
      <p:sp>
        <p:nvSpPr>
          <p:cNvPr id="60417" name="Text Box 1"/>
          <p:cNvSpPr txBox="1">
            <a:spLocks noGrp="1" noRot="1" noChangeAspect="1" noChangeArrowheads="1"/>
          </p:cNvSpPr>
          <p:nvPr>
            <p:ph type="sldImg"/>
          </p:nvPr>
        </p:nvSpPr>
        <p:spPr bwMode="auto">
          <a:xfrm>
            <a:off x="508000" y="827088"/>
            <a:ext cx="5888038" cy="4078287"/>
          </a:xfrm>
          <a:prstGeom prst="rect">
            <a:avLst/>
          </a:prstGeom>
          <a:solidFill>
            <a:srgbClr val="FFFFFF"/>
          </a:solidFill>
          <a:ln>
            <a:solidFill>
              <a:srgbClr val="000000"/>
            </a:solidFill>
            <a:miter lim="800000"/>
            <a:headEnd/>
            <a:tailEnd/>
          </a:ln>
        </p:spPr>
      </p:sp>
      <p:sp>
        <p:nvSpPr>
          <p:cNvPr id="60418" name="Text Box 2"/>
          <p:cNvSpPr txBox="1">
            <a:spLocks noGrp="1" noChangeArrowheads="1"/>
          </p:cNvSpPr>
          <p:nvPr>
            <p:ph type="body" idx="1"/>
          </p:nvPr>
        </p:nvSpPr>
        <p:spPr bwMode="auto">
          <a:xfrm>
            <a:off x="690210" y="5167382"/>
            <a:ext cx="5524578" cy="4896008"/>
          </a:xfrm>
          <a:prstGeom prst="rect">
            <a:avLst/>
          </a:prstGeom>
          <a:noFill/>
          <a:ln>
            <a:round/>
            <a:headEnd/>
            <a:tailEnd/>
          </a:ln>
        </p:spPr>
        <p:txBody>
          <a:bodyPr wrap="none" anchor="ctr">
            <a:prstTxWarp prst="textNoShape">
              <a:avLst/>
            </a:prstTxWarp>
          </a:bodyPr>
          <a:lstStyle/>
          <a:p>
            <a:endParaRPr lang="pt-PT"/>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768350"/>
            <a:ext cx="5540375" cy="3836988"/>
          </a:xfrm>
          <a:prstGeom prst="rect">
            <a:avLst/>
          </a:prstGeom>
        </p:spPr>
      </p:sp>
      <p:sp>
        <p:nvSpPr>
          <p:cNvPr id="3" name="Notes Placeholder 2"/>
          <p:cNvSpPr>
            <a:spLocks noGrp="1"/>
          </p:cNvSpPr>
          <p:nvPr>
            <p:ph type="body" idx="1"/>
          </p:nvPr>
        </p:nvSpPr>
        <p:spPr>
          <a:xfrm>
            <a:off x="709613" y="4860925"/>
            <a:ext cx="5680075" cy="4605338"/>
          </a:xfrm>
          <a:prstGeom prst="rect">
            <a:avLst/>
          </a:prstGeom>
        </p:spPr>
        <p:txBody>
          <a:bodyPr>
            <a:normAutofit/>
          </a:bodyPr>
          <a:lstStyle/>
          <a:p>
            <a:endParaRPr lang="pt-PT"/>
          </a:p>
        </p:txBody>
      </p:sp>
      <p:sp>
        <p:nvSpPr>
          <p:cNvPr id="4" name="Slide Number Placeholder 3"/>
          <p:cNvSpPr>
            <a:spLocks noGrp="1"/>
          </p:cNvSpPr>
          <p:nvPr>
            <p:ph type="sldNum" sz="quarter" idx="10"/>
          </p:nvPr>
        </p:nvSpPr>
        <p:spPr>
          <a:xfrm>
            <a:off x="4021138" y="9721850"/>
            <a:ext cx="3076575" cy="511175"/>
          </a:xfrm>
          <a:prstGeom prst="rect">
            <a:avLst/>
          </a:prstGeom>
        </p:spPr>
        <p:txBody>
          <a:bodyPr/>
          <a:lstStyle/>
          <a:p>
            <a:fld id="{4B684ED6-D5B4-E042-91AA-B7CA20E660FE}" type="slidenum">
              <a:rPr lang="en-US" smtClean="0"/>
              <a:pPr/>
              <a:t>34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768350"/>
            <a:ext cx="5540375" cy="3836988"/>
          </a:xfrm>
          <a:prstGeom prst="rect">
            <a:avLst/>
          </a:prstGeom>
          <a:noFill/>
          <a:ln w="12700">
            <a:solidFill>
              <a:prstClr val="black"/>
            </a:solidFill>
          </a:ln>
        </p:spPr>
      </p:sp>
      <p:sp>
        <p:nvSpPr>
          <p:cNvPr id="3" name="Notes Placeholder 2"/>
          <p:cNvSpPr>
            <a:spLocks noGrp="1"/>
          </p:cNvSpPr>
          <p:nvPr>
            <p:ph type="body" idx="1"/>
          </p:nvPr>
        </p:nvSpPr>
        <p:spPr>
          <a:xfrm>
            <a:off x="709613" y="4860925"/>
            <a:ext cx="5680075" cy="4605338"/>
          </a:xfrm>
          <a:prstGeom prst="rect">
            <a:avLst/>
          </a:prstGeom>
        </p:spPr>
        <p:txBody>
          <a:bodyPr>
            <a:normAutofit fontScale="32500" lnSpcReduction="20000"/>
          </a:bodyPr>
          <a:lstStyle/>
          <a:p>
            <a:endParaRPr lang="en-GB" sz="1200" kern="1200" dirty="0" smtClean="0">
              <a:solidFill>
                <a:schemeClr val="tx1"/>
              </a:solidFill>
              <a:latin typeface="Times New Roman" charset="0"/>
              <a:ea typeface="+mn-ea"/>
              <a:cs typeface="+mn-cs"/>
            </a:endParaRPr>
          </a:p>
          <a:p>
            <a:r>
              <a:rPr lang="en-US" dirty="0" smtClean="0"/>
              <a:t/>
            </a:r>
            <a:br>
              <a:rPr lang="en-US" dirty="0" smtClean="0"/>
            </a:br>
            <a:endParaRPr lang="pt-PT"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768350"/>
            <a:ext cx="5540375" cy="3836988"/>
          </a:xfrm>
          <a:prstGeom prst="rect">
            <a:avLst/>
          </a:prstGeom>
        </p:spPr>
      </p:sp>
      <p:sp>
        <p:nvSpPr>
          <p:cNvPr id="3" name="Notes Placeholder 2"/>
          <p:cNvSpPr>
            <a:spLocks noGrp="1"/>
          </p:cNvSpPr>
          <p:nvPr>
            <p:ph type="body" idx="1"/>
          </p:nvPr>
        </p:nvSpPr>
        <p:spPr>
          <a:xfrm>
            <a:off x="709613" y="4860925"/>
            <a:ext cx="5680075" cy="4605338"/>
          </a:xfrm>
          <a:prstGeom prst="rect">
            <a:avLst/>
          </a:prstGeom>
        </p:spPr>
        <p:txBody>
          <a:bodyPr>
            <a:normAutofit/>
          </a:bodyPr>
          <a:lstStyle/>
          <a:p>
            <a:endParaRPr lang="pt-PT" dirty="0"/>
          </a:p>
        </p:txBody>
      </p:sp>
      <p:sp>
        <p:nvSpPr>
          <p:cNvPr id="4" name="Slide Number Placeholder 3"/>
          <p:cNvSpPr>
            <a:spLocks noGrp="1"/>
          </p:cNvSpPr>
          <p:nvPr>
            <p:ph type="sldNum" sz="quarter" idx="10"/>
          </p:nvPr>
        </p:nvSpPr>
        <p:spPr>
          <a:xfrm>
            <a:off x="4021138" y="9721850"/>
            <a:ext cx="3076575" cy="511175"/>
          </a:xfrm>
          <a:prstGeom prst="rect">
            <a:avLst/>
          </a:prstGeom>
        </p:spPr>
        <p:txBody>
          <a:bodyPr/>
          <a:lstStyle/>
          <a:p>
            <a:fld id="{4B684ED6-D5B4-E042-91AA-B7CA20E660FE}" type="slidenum">
              <a:rPr lang="en-US" smtClean="0"/>
              <a:pPr/>
              <a:t>43</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7" name="Slide Number Placeholder 6"/>
          <p:cNvSpPr>
            <a:spLocks noGrp="1" noChangeArrowheads="1"/>
          </p:cNvSpPr>
          <p:nvPr>
            <p:ph type="sldNum"/>
          </p:nvPr>
        </p:nvSpPr>
        <p:spPr>
          <a:xfrm>
            <a:off x="4020751" y="9720983"/>
            <a:ext cx="3077059" cy="512110"/>
          </a:xfrm>
          <a:prstGeom prst="rect">
            <a:avLst/>
          </a:prstGeom>
          <a:ln/>
        </p:spPr>
        <p:txBody>
          <a:bodyPr lIns="86841" tIns="43420" rIns="86841" bIns="43420"/>
          <a:lstStyle/>
          <a:p>
            <a:fld id="{6B610F80-989E-0247-9F02-C11BCA92B31D}" type="slidenum">
              <a:rPr lang="fi-FI"/>
              <a:pPr/>
              <a:t>46</a:t>
            </a:fld>
            <a:endParaRPr lang="fi-FI"/>
          </a:p>
        </p:txBody>
      </p:sp>
      <p:sp>
        <p:nvSpPr>
          <p:cNvPr id="44033" name="Text Box 1"/>
          <p:cNvSpPr txBox="1">
            <a:spLocks noGrp="1" noRot="1" noChangeAspect="1" noChangeArrowheads="1"/>
          </p:cNvSpPr>
          <p:nvPr>
            <p:ph type="sldImg"/>
          </p:nvPr>
        </p:nvSpPr>
        <p:spPr bwMode="auto">
          <a:xfrm>
            <a:off x="779463" y="777875"/>
            <a:ext cx="5540375" cy="3836988"/>
          </a:xfrm>
          <a:prstGeom prst="rect">
            <a:avLst/>
          </a:prstGeom>
          <a:solidFill>
            <a:srgbClr val="FFFFFF"/>
          </a:solidFill>
          <a:ln>
            <a:solidFill>
              <a:srgbClr val="000000"/>
            </a:solidFill>
            <a:miter lim="800000"/>
            <a:headEnd/>
            <a:tailEnd/>
          </a:ln>
        </p:spPr>
      </p:sp>
      <p:sp>
        <p:nvSpPr>
          <p:cNvPr id="44034" name="Text Box 2"/>
          <p:cNvSpPr txBox="1">
            <a:spLocks noGrp="1" noChangeArrowheads="1"/>
          </p:cNvSpPr>
          <p:nvPr>
            <p:ph type="body" idx="1"/>
          </p:nvPr>
        </p:nvSpPr>
        <p:spPr bwMode="auto">
          <a:xfrm>
            <a:off x="709632" y="4861252"/>
            <a:ext cx="5680036" cy="4605955"/>
          </a:xfrm>
          <a:prstGeom prst="rect">
            <a:avLst/>
          </a:prstGeom>
          <a:noFill/>
          <a:ln>
            <a:round/>
            <a:headEnd/>
            <a:tailEnd/>
          </a:ln>
        </p:spPr>
        <p:txBody>
          <a:bodyPr wrap="none" lIns="86841" tIns="43420" rIns="86841" bIns="43420" anchor="ctr">
            <a:prstTxWarp prst="textNoShape">
              <a:avLst/>
            </a:prstTxWarp>
          </a:bodyPr>
          <a:lstStyle/>
          <a:p>
            <a:endParaRPr lang="pt-PT"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7" name="Slide Number Placeholder 6"/>
          <p:cNvSpPr>
            <a:spLocks noGrp="1" noChangeArrowheads="1"/>
          </p:cNvSpPr>
          <p:nvPr>
            <p:ph type="sldNum"/>
          </p:nvPr>
        </p:nvSpPr>
        <p:spPr>
          <a:xfrm>
            <a:off x="4020751" y="9720983"/>
            <a:ext cx="3077059" cy="512110"/>
          </a:xfrm>
          <a:prstGeom prst="rect">
            <a:avLst/>
          </a:prstGeom>
          <a:ln/>
        </p:spPr>
        <p:txBody>
          <a:bodyPr lIns="86841" tIns="43420" rIns="86841" bIns="43420"/>
          <a:lstStyle/>
          <a:p>
            <a:fld id="{15B77794-5702-1E4C-93D1-F4E0C8153084}" type="slidenum">
              <a:rPr lang="fi-FI"/>
              <a:pPr/>
              <a:t>47</a:t>
            </a:fld>
            <a:endParaRPr lang="fi-FI"/>
          </a:p>
        </p:txBody>
      </p:sp>
      <p:sp>
        <p:nvSpPr>
          <p:cNvPr id="47105" name="Text Box 1"/>
          <p:cNvSpPr txBox="1">
            <a:spLocks noGrp="1" noRot="1" noChangeAspect="1" noChangeArrowheads="1"/>
          </p:cNvSpPr>
          <p:nvPr>
            <p:ph type="sldImg"/>
          </p:nvPr>
        </p:nvSpPr>
        <p:spPr bwMode="auto">
          <a:xfrm>
            <a:off x="779463" y="777875"/>
            <a:ext cx="5540375" cy="3836988"/>
          </a:xfrm>
          <a:prstGeom prst="rect">
            <a:avLst/>
          </a:prstGeom>
          <a:solidFill>
            <a:srgbClr val="FFFFFF"/>
          </a:solidFill>
          <a:ln>
            <a:solidFill>
              <a:srgbClr val="000000"/>
            </a:solidFill>
            <a:miter lim="800000"/>
            <a:headEnd/>
            <a:tailEnd/>
          </a:ln>
        </p:spPr>
      </p:sp>
      <p:sp>
        <p:nvSpPr>
          <p:cNvPr id="47106" name="Text Box 2"/>
          <p:cNvSpPr txBox="1">
            <a:spLocks noGrp="1" noChangeArrowheads="1"/>
          </p:cNvSpPr>
          <p:nvPr>
            <p:ph type="body" idx="1"/>
          </p:nvPr>
        </p:nvSpPr>
        <p:spPr bwMode="auto">
          <a:xfrm>
            <a:off x="709632" y="4861252"/>
            <a:ext cx="5680036" cy="4605955"/>
          </a:xfrm>
          <a:prstGeom prst="rect">
            <a:avLst/>
          </a:prstGeom>
          <a:noFill/>
          <a:ln>
            <a:round/>
            <a:headEnd/>
            <a:tailEnd/>
          </a:ln>
        </p:spPr>
        <p:txBody>
          <a:bodyPr wrap="none" lIns="86841" tIns="43420" rIns="86841" bIns="43420" anchor="ctr">
            <a:prstTxWarp prst="textNoShape">
              <a:avLst/>
            </a:prstTxWarp>
          </a:bodyPr>
          <a:lstStyle/>
          <a:p>
            <a:endParaRPr lang="pt-PT"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768350"/>
            <a:ext cx="5540375" cy="3836988"/>
          </a:xfrm>
          <a:prstGeom prst="rect">
            <a:avLst/>
          </a:prstGeom>
          <a:noFill/>
          <a:ln w="12700">
            <a:solidFill>
              <a:prstClr val="black"/>
            </a:solidFill>
          </a:ln>
        </p:spPr>
      </p:sp>
      <p:sp>
        <p:nvSpPr>
          <p:cNvPr id="3" name="Notes Placeholder 2"/>
          <p:cNvSpPr>
            <a:spLocks noGrp="1"/>
          </p:cNvSpPr>
          <p:nvPr>
            <p:ph type="body" idx="1"/>
          </p:nvPr>
        </p:nvSpPr>
        <p:spPr>
          <a:xfrm>
            <a:off x="709613" y="4860925"/>
            <a:ext cx="5680075" cy="4605338"/>
          </a:xfrm>
          <a:prstGeom prst="rect">
            <a:avLst/>
          </a:prstGeom>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 EPIWORK project proposes a multidisciplinary research effort aimed at developing the appropriate framework of tools and  knowledge needed for the design of epidemic forecast infrastructures to be used in by epidemiologists and public health scientists. The project is a truly interdisciplinary effort, anchored to the research questions and needs of epidemiology research by the participation in the consortium of leading epidemiologists, public health specialists and mathematical biologists.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Epidemic researchers along with informatics, computer science, complex systems and physics leading scientists, will tackle most of the much needed development in epidemic forecast of modeling, computational and ICT tools such as </a:t>
            </a:r>
            <a:r>
              <a:rPr lang="en-US" dirty="0" err="1" smtClean="0"/>
              <a:t>i</a:t>
            </a:r>
            <a:r>
              <a:rPr lang="en-US" dirty="0" smtClean="0"/>
              <a:t>) the foundation and development of the mathematical and computational methods needed to achieve prediction and predictability of disease spreading in complex techno-social systems; ii) the development of large scale, data driven computational models endowed with a high level of realism and aimed at epidemic scenario forecast; iii) the design and implementation of original data-collection schemes motivated by identified </a:t>
            </a:r>
            <a:r>
              <a:rPr lang="en-US" dirty="0" err="1" smtClean="0"/>
              <a:t>modelling</a:t>
            </a:r>
            <a:r>
              <a:rPr lang="en-US" dirty="0" smtClean="0"/>
              <a:t> needs, such as the collection of real-time disease incidence, through innovative web and ICT applications; </a:t>
            </a:r>
            <a:r>
              <a:rPr lang="en-US" dirty="0" err="1" smtClean="0"/>
              <a:t>v</a:t>
            </a:r>
            <a:r>
              <a:rPr lang="en-US" dirty="0" smtClean="0"/>
              <a:t>) the set up of a computational platform for epidemic research and data sharing that will generate important synergies between research communities and countries.</a:t>
            </a:r>
            <a:endParaRPr lang="pt-PT"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768350"/>
            <a:ext cx="5540375" cy="3836988"/>
          </a:xfrm>
          <a:prstGeom prst="rect">
            <a:avLst/>
          </a:prstGeom>
          <a:noFill/>
          <a:ln w="12700">
            <a:solidFill>
              <a:prstClr val="black"/>
            </a:solidFill>
          </a:ln>
        </p:spPr>
      </p:sp>
      <p:sp>
        <p:nvSpPr>
          <p:cNvPr id="3" name="Notes Placeholder 2"/>
          <p:cNvSpPr>
            <a:spLocks noGrp="1"/>
          </p:cNvSpPr>
          <p:nvPr>
            <p:ph type="body" idx="1"/>
          </p:nvPr>
        </p:nvSpPr>
        <p:spPr>
          <a:xfrm>
            <a:off x="709613" y="4860925"/>
            <a:ext cx="5680075" cy="4605338"/>
          </a:xfrm>
          <a:prstGeom prst="rect">
            <a:avLst/>
          </a:prstGeom>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 EPIWORK project proposes a multidisciplinary research effort aimed at developing the appropriate framework of tools and  knowledge needed for the design of epidemic forecast infrastructures to be used in by epidemiologists and public health scientists. The project is a truly interdisciplinary effort, anchored to the research questions and needs of epidemiology research by the participation in the consortium of leading epidemiologists, public health specialists and mathematical biologists.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Epidemic researchers along with informatics, computer science, complex systems and physics leading scientists, will tackle most of the much needed development in epidemic forecast of modeling, computational and ICT tools such as </a:t>
            </a:r>
            <a:r>
              <a:rPr lang="en-US" dirty="0" err="1" smtClean="0"/>
              <a:t>i</a:t>
            </a:r>
            <a:r>
              <a:rPr lang="en-US" dirty="0" smtClean="0"/>
              <a:t>) the foundation and development of the mathematical and computational methods needed to achieve prediction and predictability of disease spreading in complex techno-social systems; ii) the development of large scale, data driven computational models endowed with a high level of realism and aimed at epidemic scenario forecast; iii) the design and implementation of original data-collection schemes motivated by identified </a:t>
            </a:r>
            <a:r>
              <a:rPr lang="en-US" dirty="0" err="1" smtClean="0"/>
              <a:t>modelling</a:t>
            </a:r>
            <a:r>
              <a:rPr lang="en-US" dirty="0" smtClean="0"/>
              <a:t> needs, such as the collection of real-time disease incidence, through innovative web and ICT applications; </a:t>
            </a:r>
            <a:r>
              <a:rPr lang="en-US" dirty="0" err="1" smtClean="0"/>
              <a:t>v</a:t>
            </a:r>
            <a:r>
              <a:rPr lang="en-US" dirty="0" smtClean="0"/>
              <a:t>) the set up of a computational platform for epidemic research and data sharing that will generate important synergies between research communities and countries.</a:t>
            </a:r>
            <a:endParaRPr lang="pt-PT"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768350"/>
            <a:ext cx="5540375" cy="3836988"/>
          </a:xfrm>
          <a:prstGeom prst="rect">
            <a:avLst/>
          </a:prstGeom>
          <a:noFill/>
          <a:ln w="12700">
            <a:solidFill>
              <a:prstClr val="black"/>
            </a:solidFill>
          </a:ln>
        </p:spPr>
      </p:sp>
      <p:sp>
        <p:nvSpPr>
          <p:cNvPr id="3" name="Notes Placeholder 2"/>
          <p:cNvSpPr>
            <a:spLocks noGrp="1"/>
          </p:cNvSpPr>
          <p:nvPr>
            <p:ph type="body" idx="1"/>
          </p:nvPr>
        </p:nvSpPr>
        <p:spPr>
          <a:xfrm>
            <a:off x="709613" y="4860925"/>
            <a:ext cx="5680075" cy="4605338"/>
          </a:xfrm>
          <a:prstGeom prst="rect">
            <a:avLst/>
          </a:prstGeom>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 EPIWORK project proposes a multidisciplinary research effort aimed at developing the appropriate framework of tools and  knowledge needed for the design of epidemic forecast infrastructures to be used in by epidemiologists and public health scientists. The project is a truly interdisciplinary effort, anchored to the research questions and needs of epidemiology research by the participation in the consortium of leading epidemiologists, public health specialists and mathematical biologists.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Epidemic researchers along with informatics, computer science, complex systems and physics leading scientists, will tackle most of the much needed development in epidemic forecast of modeling, computational and ICT tools such as </a:t>
            </a:r>
            <a:r>
              <a:rPr lang="en-US" dirty="0" err="1" smtClean="0"/>
              <a:t>i</a:t>
            </a:r>
            <a:r>
              <a:rPr lang="en-US" dirty="0" smtClean="0"/>
              <a:t>) the foundation and development of the mathematical and computational methods needed to achieve prediction and predictability of disease spreading in complex techno-social systems; ii) the development of large scale, data driven computational models endowed with a high level of realism and aimed at epidemic scenario forecast; iii) the design and implementation of original data-collection schemes motivated by identified </a:t>
            </a:r>
            <a:r>
              <a:rPr lang="en-US" dirty="0" err="1" smtClean="0"/>
              <a:t>modelling</a:t>
            </a:r>
            <a:r>
              <a:rPr lang="en-US" dirty="0" smtClean="0"/>
              <a:t> needs, such as the collection of real-time disease incidence, through innovative web and ICT applications; </a:t>
            </a:r>
            <a:r>
              <a:rPr lang="en-US" dirty="0" err="1" smtClean="0"/>
              <a:t>v</a:t>
            </a:r>
            <a:r>
              <a:rPr lang="en-US" dirty="0" smtClean="0"/>
              <a:t>) the set up of a computational platform for epidemic research and data sharing that will generate important synergies between research communities and countries.</a:t>
            </a:r>
            <a:endParaRPr lang="pt-PT"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768350"/>
            <a:ext cx="5540375" cy="3836988"/>
          </a:xfrm>
          <a:prstGeom prst="rect">
            <a:avLst/>
          </a:prstGeom>
          <a:noFill/>
          <a:ln w="12700">
            <a:solidFill>
              <a:prstClr val="black"/>
            </a:solidFill>
          </a:ln>
        </p:spPr>
      </p:sp>
      <p:sp>
        <p:nvSpPr>
          <p:cNvPr id="3" name="Notes Placeholder 2"/>
          <p:cNvSpPr>
            <a:spLocks noGrp="1"/>
          </p:cNvSpPr>
          <p:nvPr>
            <p:ph type="body" idx="1"/>
          </p:nvPr>
        </p:nvSpPr>
        <p:spPr>
          <a:xfrm>
            <a:off x="709613" y="4860925"/>
            <a:ext cx="5680075" cy="4605338"/>
          </a:xfrm>
          <a:prstGeom prst="rect">
            <a:avLst/>
          </a:prstGeom>
        </p:spPr>
        <p:txBody>
          <a:bodyPr>
            <a:normAutofit fontScale="32500" lnSpcReduction="20000"/>
          </a:bodyPr>
          <a:lstStyle/>
          <a:p>
            <a:endParaRPr lang="en-GB" sz="1200" kern="1200" dirty="0" smtClean="0">
              <a:solidFill>
                <a:schemeClr val="tx1"/>
              </a:solidFill>
              <a:latin typeface="Times New Roman" charset="0"/>
              <a:ea typeface="+mn-ea"/>
              <a:cs typeface="+mn-cs"/>
            </a:endParaRPr>
          </a:p>
          <a:p>
            <a:r>
              <a:rPr lang="en-US" dirty="0" smtClean="0"/>
              <a:t/>
            </a:r>
            <a:br>
              <a:rPr lang="en-US" dirty="0" smtClean="0"/>
            </a:br>
            <a:endParaRPr lang="pt-PT"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768350"/>
            <a:ext cx="5540375" cy="3836988"/>
          </a:xfrm>
          <a:prstGeom prst="rect">
            <a:avLst/>
          </a:prstGeom>
          <a:noFill/>
          <a:ln w="12700">
            <a:solidFill>
              <a:prstClr val="black"/>
            </a:solidFill>
          </a:ln>
        </p:spPr>
      </p:sp>
      <p:sp>
        <p:nvSpPr>
          <p:cNvPr id="3" name="Notes Placeholder 2"/>
          <p:cNvSpPr>
            <a:spLocks noGrp="1"/>
          </p:cNvSpPr>
          <p:nvPr>
            <p:ph type="body" idx="1"/>
          </p:nvPr>
        </p:nvSpPr>
        <p:spPr>
          <a:xfrm>
            <a:off x="709613" y="4860925"/>
            <a:ext cx="5680075" cy="4605338"/>
          </a:xfrm>
          <a:prstGeom prst="rect">
            <a:avLst/>
          </a:prstGeom>
        </p:spPr>
        <p:txBody>
          <a:bodyPr>
            <a:normAutofit lnSpcReduction="10000"/>
          </a:bodyPr>
          <a:lstStyle/>
          <a:p>
            <a:r>
              <a:rPr lang="en-GB" sz="1200" kern="1200" dirty="0" smtClean="0">
                <a:solidFill>
                  <a:schemeClr val="tx1"/>
                </a:solidFill>
                <a:latin typeface="Times New Roman" charset="0"/>
                <a:ea typeface="+mn-ea"/>
                <a:cs typeface="+mn-cs"/>
              </a:rPr>
              <a:t>The description of the datasets used in the models of all sorts of epidemics would require all the necessary to propose a model capable of describing virtually every kind of information, given the diversity of factors and the interdisciplinary of epidemiologic studies. In the study of a specific disease it is possible to have datasets describing the disease, how it spreads, clinical data about a population and so on. Data may be geo-referenced and geospatial data may be necessary for the modelling of the disease transmission. Other data can be important for the study of diseases, such as genetic, socio-economic, demographic, environmental and behavioural data. The need to encompass so many areas of study will reflect on the contents of the datasets and ultimately on their metadata, calling for a data organisation supporting interlinked data (</a:t>
            </a:r>
            <a:r>
              <a:rPr lang="en-US" sz="1200" kern="1200" dirty="0" err="1" smtClean="0">
                <a:solidFill>
                  <a:schemeClr val="tx1"/>
                </a:solidFill>
                <a:latin typeface="Times New Roman" charset="0"/>
                <a:ea typeface="+mn-ea"/>
                <a:cs typeface="+mn-cs"/>
              </a:rPr>
              <a:t>Bodenreider</a:t>
            </a:r>
            <a:r>
              <a:rPr lang="en-US" sz="1200" kern="1200" dirty="0" smtClean="0">
                <a:solidFill>
                  <a:schemeClr val="tx1"/>
                </a:solidFill>
                <a:latin typeface="Times New Roman" charset="0"/>
                <a:ea typeface="+mn-ea"/>
                <a:cs typeface="+mn-cs"/>
              </a:rPr>
              <a:t> and Stevens 2006; </a:t>
            </a:r>
            <a:r>
              <a:rPr lang="en-US" sz="1200" kern="1200" dirty="0" err="1" smtClean="0">
                <a:solidFill>
                  <a:schemeClr val="tx1"/>
                </a:solidFill>
                <a:latin typeface="Times New Roman" charset="0"/>
                <a:ea typeface="+mn-ea"/>
                <a:cs typeface="+mn-cs"/>
              </a:rPr>
              <a:t>Bizer</a:t>
            </a:r>
            <a:r>
              <a:rPr lang="en-US" sz="1200" kern="1200" dirty="0" smtClean="0">
                <a:solidFill>
                  <a:schemeClr val="tx1"/>
                </a:solidFill>
                <a:latin typeface="Times New Roman" charset="0"/>
                <a:ea typeface="+mn-ea"/>
                <a:cs typeface="+mn-cs"/>
              </a:rPr>
              <a:t> in press)</a:t>
            </a:r>
          </a:p>
          <a:p>
            <a:r>
              <a:rPr lang="en-GB" sz="1200" kern="1200" dirty="0" smtClean="0">
                <a:solidFill>
                  <a:schemeClr val="tx1"/>
                </a:solidFill>
                <a:latin typeface="Times New Roman" charset="0"/>
                <a:ea typeface="+mn-ea"/>
                <a:cs typeface="+mn-cs"/>
              </a:rPr>
              <a:t>Given the high diversity and heterogeneity of epidemic data involved, a common reference model based on metadata is needed. Metadata terms are being defined based on controlled vocabularies and ontology terms, and ontologies will be also used to characterize the entities and relationships among them in the datasets. As a result, the information model of the Epidemic Marketplace is directly defined through metadata and ontologies. Together, they will be essential in the development of epidemic modelling digital libraries, as they make documents and other data sources accessible in a more sophisticated, structured and meaningful manner. </a:t>
            </a:r>
            <a:endParaRPr lang="en-US" sz="1200" kern="1200" dirty="0" smtClean="0">
              <a:solidFill>
                <a:schemeClr val="tx1"/>
              </a:solidFill>
              <a:latin typeface="Times New Roman" charset="0"/>
              <a:ea typeface="+mn-ea"/>
              <a:cs typeface="+mn-cs"/>
            </a:endParaRPr>
          </a:p>
          <a:p>
            <a:r>
              <a:rPr lang="en-GB" sz="1200" kern="1200" dirty="0" smtClean="0">
                <a:solidFill>
                  <a:schemeClr val="tx1"/>
                </a:solidFill>
                <a:latin typeface="Times New Roman" charset="0"/>
                <a:ea typeface="+mn-ea"/>
                <a:cs typeface="+mn-cs"/>
              </a:rPr>
              <a:t>For example, using a specific ontology to describe a specific disease makes everybody referring to a specific disease to use the same term, making the information discovery simpler and more complete. But it also keeps the metadata text simpler, since the ontology itself contains other data that doesn’t need to be inserted as metadata. For example, through an ontology of places (a geographic ontology), if we have a specific location code, we can obtain other information about that location, such as country, coordinates, altitude, city and so on.</a:t>
            </a:r>
            <a:endParaRPr lang="en-US" sz="1200" kern="1200" dirty="0" smtClean="0">
              <a:solidFill>
                <a:schemeClr val="tx1"/>
              </a:solidFill>
              <a:latin typeface="Times New Roman" charset="0"/>
              <a:ea typeface="+mn-ea"/>
              <a:cs typeface="+mn-cs"/>
            </a:endParaRPr>
          </a:p>
          <a:p>
            <a:endParaRPr lang="pt-PT"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768350"/>
            <a:ext cx="5540375" cy="3836988"/>
          </a:xfrm>
          <a:prstGeom prst="rect">
            <a:avLst/>
          </a:prstGeom>
          <a:noFill/>
          <a:ln w="12700">
            <a:solidFill>
              <a:prstClr val="black"/>
            </a:solidFill>
          </a:ln>
        </p:spPr>
      </p:sp>
      <p:sp>
        <p:nvSpPr>
          <p:cNvPr id="3" name="Notes Placeholder 2"/>
          <p:cNvSpPr>
            <a:spLocks noGrp="1"/>
          </p:cNvSpPr>
          <p:nvPr>
            <p:ph type="body" idx="1"/>
          </p:nvPr>
        </p:nvSpPr>
        <p:spPr>
          <a:xfrm>
            <a:off x="709613" y="4860925"/>
            <a:ext cx="5680075" cy="4605338"/>
          </a:xfrm>
          <a:prstGeom prst="rect">
            <a:avLst/>
          </a:prstGeom>
        </p:spPr>
        <p:txBody>
          <a:bodyPr>
            <a:normAutofit fontScale="32500" lnSpcReduction="20000"/>
          </a:bodyPr>
          <a:lstStyle/>
          <a:p>
            <a:endParaRPr lang="en-GB" sz="1200" kern="1200" dirty="0" smtClean="0">
              <a:solidFill>
                <a:schemeClr val="tx1"/>
              </a:solidFill>
              <a:latin typeface="Times New Roman" charset="0"/>
              <a:ea typeface="+mn-ea"/>
              <a:cs typeface="+mn-cs"/>
            </a:endParaRPr>
          </a:p>
          <a:p>
            <a:r>
              <a:rPr lang="en-US" dirty="0" smtClean="0"/>
              <a:t/>
            </a:r>
            <a:br>
              <a:rPr lang="en-US" dirty="0" smtClean="0"/>
            </a:br>
            <a:endParaRPr lang="pt-PT"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7" name="Slide Number Placeholder 6"/>
          <p:cNvSpPr>
            <a:spLocks noGrp="1" noChangeArrowheads="1"/>
          </p:cNvSpPr>
          <p:nvPr>
            <p:ph type="sldNum"/>
          </p:nvPr>
        </p:nvSpPr>
        <p:spPr>
          <a:xfrm>
            <a:off x="4020908" y="9720944"/>
            <a:ext cx="3076943" cy="512054"/>
          </a:xfrm>
          <a:prstGeom prst="rect">
            <a:avLst/>
          </a:prstGeom>
          <a:ln/>
        </p:spPr>
        <p:txBody>
          <a:bodyPr/>
          <a:lstStyle/>
          <a:p>
            <a:fld id="{91DD3FF6-DDE9-7841-818F-1D3088BC2B3D}" type="slidenum">
              <a:rPr lang="en-US"/>
              <a:pPr/>
              <a:t>21</a:t>
            </a:fld>
            <a:endParaRPr lang="en-US"/>
          </a:p>
        </p:txBody>
      </p:sp>
      <p:sp>
        <p:nvSpPr>
          <p:cNvPr id="52225" name="Text Box 1"/>
          <p:cNvSpPr txBox="1">
            <a:spLocks noGrp="1" noRot="1" noChangeAspect="1" noChangeArrowheads="1"/>
          </p:cNvSpPr>
          <p:nvPr>
            <p:ph type="sldImg"/>
          </p:nvPr>
        </p:nvSpPr>
        <p:spPr bwMode="auto">
          <a:xfrm>
            <a:off x="508000" y="827088"/>
            <a:ext cx="5888038" cy="4078287"/>
          </a:xfrm>
          <a:prstGeom prst="rect">
            <a:avLst/>
          </a:prstGeom>
          <a:solidFill>
            <a:srgbClr val="FFFFFF"/>
          </a:solidFill>
          <a:ln>
            <a:solidFill>
              <a:srgbClr val="000000"/>
            </a:solidFill>
            <a:miter lim="800000"/>
            <a:headEnd/>
            <a:tailEnd/>
          </a:ln>
        </p:spPr>
      </p:sp>
      <p:sp>
        <p:nvSpPr>
          <p:cNvPr id="52226" name="Text Box 2"/>
          <p:cNvSpPr txBox="1">
            <a:spLocks noGrp="1" noChangeArrowheads="1"/>
          </p:cNvSpPr>
          <p:nvPr>
            <p:ph type="body" idx="1"/>
          </p:nvPr>
        </p:nvSpPr>
        <p:spPr bwMode="auto">
          <a:xfrm>
            <a:off x="690210" y="5167382"/>
            <a:ext cx="5524578" cy="4896008"/>
          </a:xfrm>
          <a:prstGeom prst="rect">
            <a:avLst/>
          </a:prstGeom>
          <a:noFill/>
          <a:ln>
            <a:round/>
            <a:headEnd/>
            <a:tailEnd/>
          </a:ln>
        </p:spPr>
        <p:txBody>
          <a:bodyPr wrap="none" anchor="ctr">
            <a:prstTxWarp prst="textNoShape">
              <a:avLst/>
            </a:prstTxWarp>
          </a:bodyPr>
          <a:lstStyle/>
          <a:p>
            <a:endParaRPr lang="pt-PT"/>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7" name="Slide Number Placeholder 6"/>
          <p:cNvSpPr>
            <a:spLocks noGrp="1" noChangeArrowheads="1"/>
          </p:cNvSpPr>
          <p:nvPr>
            <p:ph type="sldNum"/>
          </p:nvPr>
        </p:nvSpPr>
        <p:spPr>
          <a:xfrm>
            <a:off x="4020908" y="9720944"/>
            <a:ext cx="3076943" cy="512054"/>
          </a:xfrm>
          <a:prstGeom prst="rect">
            <a:avLst/>
          </a:prstGeom>
          <a:ln/>
        </p:spPr>
        <p:txBody>
          <a:bodyPr/>
          <a:lstStyle/>
          <a:p>
            <a:fld id="{BD838E19-D58F-0F40-B4AF-E09CABA6D32A}" type="slidenum">
              <a:rPr lang="en-US"/>
              <a:pPr/>
              <a:t>22</a:t>
            </a:fld>
            <a:endParaRPr lang="en-US"/>
          </a:p>
        </p:txBody>
      </p:sp>
      <p:sp>
        <p:nvSpPr>
          <p:cNvPr id="53249" name="Text Box 1"/>
          <p:cNvSpPr txBox="1">
            <a:spLocks noGrp="1" noRot="1" noChangeAspect="1" noChangeArrowheads="1"/>
          </p:cNvSpPr>
          <p:nvPr>
            <p:ph type="sldImg"/>
          </p:nvPr>
        </p:nvSpPr>
        <p:spPr bwMode="auto">
          <a:xfrm>
            <a:off x="508000" y="827088"/>
            <a:ext cx="5888038" cy="4078287"/>
          </a:xfrm>
          <a:prstGeom prst="rect">
            <a:avLst/>
          </a:prstGeom>
          <a:solidFill>
            <a:srgbClr val="FFFFFF"/>
          </a:solidFill>
          <a:ln>
            <a:solidFill>
              <a:srgbClr val="000000"/>
            </a:solidFill>
            <a:miter lim="800000"/>
            <a:headEnd/>
            <a:tailEnd/>
          </a:ln>
        </p:spPr>
      </p:sp>
      <p:sp>
        <p:nvSpPr>
          <p:cNvPr id="53250" name="Text Box 2"/>
          <p:cNvSpPr txBox="1">
            <a:spLocks noGrp="1" noChangeArrowheads="1"/>
          </p:cNvSpPr>
          <p:nvPr>
            <p:ph type="body" idx="1"/>
          </p:nvPr>
        </p:nvSpPr>
        <p:spPr bwMode="auto">
          <a:xfrm>
            <a:off x="690210" y="5167382"/>
            <a:ext cx="5524578" cy="4896008"/>
          </a:xfrm>
          <a:prstGeom prst="rect">
            <a:avLst/>
          </a:prstGeom>
          <a:noFill/>
          <a:ln>
            <a:round/>
            <a:headEnd/>
            <a:tailEnd/>
          </a:ln>
        </p:spPr>
        <p:txBody>
          <a:bodyPr wrap="none" anchor="ctr">
            <a:prstTxWarp prst="textNoShape">
              <a:avLst/>
            </a:prstTxWarp>
          </a:bodyPr>
          <a:lstStyle/>
          <a:p>
            <a:endParaRPr lang="pt-PT"/>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7" name="Slide Number Placeholder 6"/>
          <p:cNvSpPr>
            <a:spLocks noGrp="1" noChangeArrowheads="1"/>
          </p:cNvSpPr>
          <p:nvPr>
            <p:ph type="sldNum"/>
          </p:nvPr>
        </p:nvSpPr>
        <p:spPr>
          <a:xfrm>
            <a:off x="4020908" y="9720944"/>
            <a:ext cx="3076943" cy="512054"/>
          </a:xfrm>
          <a:prstGeom prst="rect">
            <a:avLst/>
          </a:prstGeom>
          <a:ln/>
        </p:spPr>
        <p:txBody>
          <a:bodyPr/>
          <a:lstStyle/>
          <a:p>
            <a:fld id="{3D278BFC-6139-1048-B0F6-C8BC733B40C8}" type="slidenum">
              <a:rPr lang="en-US"/>
              <a:pPr/>
              <a:t>23</a:t>
            </a:fld>
            <a:endParaRPr lang="en-US"/>
          </a:p>
        </p:txBody>
      </p:sp>
      <p:sp>
        <p:nvSpPr>
          <p:cNvPr id="55297" name="Text Box 1"/>
          <p:cNvSpPr txBox="1">
            <a:spLocks noGrp="1" noRot="1" noChangeAspect="1" noChangeArrowheads="1"/>
          </p:cNvSpPr>
          <p:nvPr>
            <p:ph type="sldImg"/>
          </p:nvPr>
        </p:nvSpPr>
        <p:spPr bwMode="auto">
          <a:xfrm>
            <a:off x="508000" y="827088"/>
            <a:ext cx="5888038" cy="4078287"/>
          </a:xfrm>
          <a:prstGeom prst="rect">
            <a:avLst/>
          </a:prstGeom>
          <a:solidFill>
            <a:srgbClr val="FFFFFF"/>
          </a:solidFill>
          <a:ln>
            <a:solidFill>
              <a:srgbClr val="000000"/>
            </a:solidFill>
            <a:miter lim="800000"/>
            <a:headEnd/>
            <a:tailEnd/>
          </a:ln>
        </p:spPr>
      </p:sp>
      <p:sp>
        <p:nvSpPr>
          <p:cNvPr id="55298" name="Text Box 2"/>
          <p:cNvSpPr txBox="1">
            <a:spLocks noGrp="1" noChangeArrowheads="1"/>
          </p:cNvSpPr>
          <p:nvPr>
            <p:ph type="body" idx="1"/>
          </p:nvPr>
        </p:nvSpPr>
        <p:spPr bwMode="auto">
          <a:xfrm>
            <a:off x="690210" y="5167382"/>
            <a:ext cx="5524578" cy="4896008"/>
          </a:xfrm>
          <a:prstGeom prst="rect">
            <a:avLst/>
          </a:prstGeom>
          <a:noFill/>
          <a:ln>
            <a:round/>
            <a:headEnd/>
            <a:tailEnd/>
          </a:ln>
        </p:spPr>
        <p:txBody>
          <a:bodyPr wrap="none" anchor="ctr">
            <a:prstTxWarp prst="textNoShape">
              <a:avLst/>
            </a:prstTxWarp>
          </a:bodyPr>
          <a:lstStyle/>
          <a:p>
            <a:endParaRPr lang="pt-PT"/>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906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70756" y="69756"/>
            <a:ext cx="9764486"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403350" y="3200400"/>
            <a:ext cx="69342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pt-PT" smtClean="0"/>
              <a:t>Click to edit Master subtitle style</a:t>
            </a:r>
            <a:endParaRPr kumimoji="0" lang="en-US"/>
          </a:p>
        </p:txBody>
      </p:sp>
      <p:sp>
        <p:nvSpPr>
          <p:cNvPr id="28" name="Date Placeholder 27"/>
          <p:cNvSpPr>
            <a:spLocks noGrp="1"/>
          </p:cNvSpPr>
          <p:nvPr>
            <p:ph type="dt" sz="half" idx="10"/>
          </p:nvPr>
        </p:nvSpPr>
        <p:spPr/>
        <p:txBody>
          <a:bodyPr/>
          <a:lstStyle/>
          <a:p>
            <a:fld id="{07C5B5B5-2D94-0B48-8F60-7AB468CC95E5}" type="datetime6">
              <a:rPr lang="en-US" smtClean="0"/>
              <a:t>March 11</a:t>
            </a:fld>
            <a:endParaRPr lang="en-US"/>
          </a:p>
        </p:txBody>
      </p:sp>
      <p:sp>
        <p:nvSpPr>
          <p:cNvPr id="17" name="Footer Placeholder 16"/>
          <p:cNvSpPr>
            <a:spLocks noGrp="1"/>
          </p:cNvSpPr>
          <p:nvPr>
            <p:ph type="ftr" sz="quarter" idx="11"/>
          </p:nvPr>
        </p:nvSpPr>
        <p:spPr/>
        <p:txBody>
          <a:bodyPr/>
          <a:lstStyle/>
          <a:p>
            <a:r>
              <a:rPr lang="en-US" smtClean="0"/>
              <a:t>15 Mar 2011 -  2nd Epiwork Review Brussels</a:t>
            </a:r>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6F42FDE4-A7DD-41A7-A0A6-9B649FB43336}" type="slidenum">
              <a:rPr kumimoji="0" lang="en-US" smtClean="0"/>
              <a:pPr/>
              <a:t>‹#›</a:t>
            </a:fld>
            <a:endParaRPr kumimoji="0" lang="en-US" sz="1400" dirty="0">
              <a:solidFill>
                <a:srgbClr val="FFFFFF"/>
              </a:solidFill>
            </a:endParaRPr>
          </a:p>
        </p:txBody>
      </p:sp>
      <p:sp>
        <p:nvSpPr>
          <p:cNvPr id="7" name="Rectangle 6"/>
          <p:cNvSpPr/>
          <p:nvPr/>
        </p:nvSpPr>
        <p:spPr>
          <a:xfrm>
            <a:off x="68176" y="1449304"/>
            <a:ext cx="9773332"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8176" y="1396720"/>
            <a:ext cx="9773332"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8176" y="2976649"/>
            <a:ext cx="9773332"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95300" y="1505931"/>
            <a:ext cx="8915400" cy="1470025"/>
          </a:xfrm>
        </p:spPr>
        <p:txBody>
          <a:bodyPr anchor="ctr"/>
          <a:lstStyle>
            <a:lvl1pPr algn="ctr">
              <a:defRPr lang="en-US" dirty="0">
                <a:solidFill>
                  <a:srgbClr val="FFFFFF"/>
                </a:solidFill>
              </a:defRPr>
            </a:lvl1pPr>
          </a:lstStyle>
          <a:p>
            <a:r>
              <a:rPr kumimoji="0" lang="pt-PT"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pt-PT"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pt-PT" smtClean="0"/>
              <a:t>Click to edit Master text styles</a:t>
            </a:r>
          </a:p>
          <a:p>
            <a:pPr lvl="1" eaLnBrk="1" latinLnBrk="0" hangingPunct="1"/>
            <a:r>
              <a:rPr lang="pt-PT" smtClean="0"/>
              <a:t>Second level</a:t>
            </a:r>
          </a:p>
          <a:p>
            <a:pPr lvl="2" eaLnBrk="1" latinLnBrk="0" hangingPunct="1"/>
            <a:r>
              <a:rPr lang="pt-PT" smtClean="0"/>
              <a:t>Third level</a:t>
            </a:r>
          </a:p>
          <a:p>
            <a:pPr lvl="3" eaLnBrk="1" latinLnBrk="0" hangingPunct="1"/>
            <a:r>
              <a:rPr lang="pt-PT" smtClean="0"/>
              <a:t>Fourth level</a:t>
            </a:r>
          </a:p>
          <a:p>
            <a:pPr lvl="4" eaLnBrk="1" latinLnBrk="0" hangingPunct="1"/>
            <a:r>
              <a:rPr lang="pt-PT" smtClean="0"/>
              <a:t>Fifth level</a:t>
            </a:r>
            <a:endParaRPr kumimoji="0" lang="en-US"/>
          </a:p>
        </p:txBody>
      </p:sp>
      <p:sp>
        <p:nvSpPr>
          <p:cNvPr id="4" name="Date Placeholder 3"/>
          <p:cNvSpPr>
            <a:spLocks noGrp="1"/>
          </p:cNvSpPr>
          <p:nvPr>
            <p:ph type="dt" sz="half" idx="10"/>
          </p:nvPr>
        </p:nvSpPr>
        <p:spPr/>
        <p:txBody>
          <a:bodyPr/>
          <a:lstStyle/>
          <a:p>
            <a:fld id="{EFADA09D-6473-0744-8A14-747CC74FD5CF}" type="datetime6">
              <a:rPr lang="en-US" smtClean="0"/>
              <a:t>March 11</a:t>
            </a:fld>
            <a:endParaRPr lang="en-US"/>
          </a:p>
        </p:txBody>
      </p:sp>
      <p:sp>
        <p:nvSpPr>
          <p:cNvPr id="5" name="Footer Placeholder 4"/>
          <p:cNvSpPr>
            <a:spLocks noGrp="1"/>
          </p:cNvSpPr>
          <p:nvPr>
            <p:ph type="ftr" sz="quarter" idx="11"/>
          </p:nvPr>
        </p:nvSpPr>
        <p:spPr/>
        <p:txBody>
          <a:bodyPr/>
          <a:lstStyle/>
          <a:p>
            <a:r>
              <a:rPr lang="en-US" smtClean="0"/>
              <a:t>15 Mar 2011 -  2nd Epiwork Review Brussels</a:t>
            </a:r>
            <a:endParaRPr lang="en-US"/>
          </a:p>
        </p:txBody>
      </p:sp>
      <p:sp>
        <p:nvSpPr>
          <p:cNvPr id="6" name="Slide Number Placeholder 5"/>
          <p:cNvSpPr>
            <a:spLocks noGrp="1"/>
          </p:cNvSpPr>
          <p:nvPr>
            <p:ph type="sldNum" sz="quarter" idx="12"/>
          </p:nvPr>
        </p:nvSpPr>
        <p:spPr/>
        <p:txBody>
          <a:bodyPr/>
          <a:lstStyle/>
          <a:p>
            <a:fld id="{2DE1AC99-5CC3-D14B-8656-38C8B81FBBA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0" y="274642"/>
            <a:ext cx="2179320" cy="5851525"/>
          </a:xfrm>
        </p:spPr>
        <p:txBody>
          <a:bodyPr vert="eaVert"/>
          <a:lstStyle/>
          <a:p>
            <a:r>
              <a:rPr kumimoji="0" lang="pt-PT" smtClean="0"/>
              <a:t>Click to edit Master title style</a:t>
            </a:r>
            <a:endParaRPr kumimoji="0" lang="en-US"/>
          </a:p>
        </p:txBody>
      </p:sp>
      <p:sp>
        <p:nvSpPr>
          <p:cNvPr id="3" name="Vertical Text Placeholder 2"/>
          <p:cNvSpPr>
            <a:spLocks noGrp="1"/>
          </p:cNvSpPr>
          <p:nvPr>
            <p:ph type="body" orient="vert" idx="1"/>
          </p:nvPr>
        </p:nvSpPr>
        <p:spPr>
          <a:xfrm>
            <a:off x="990600" y="274641"/>
            <a:ext cx="6026150" cy="5851525"/>
          </a:xfrm>
        </p:spPr>
        <p:txBody>
          <a:bodyPr vert="eaVert"/>
          <a:lstStyle/>
          <a:p>
            <a:pPr lvl="0" eaLnBrk="1" latinLnBrk="0" hangingPunct="1"/>
            <a:r>
              <a:rPr lang="pt-PT" smtClean="0"/>
              <a:t>Click to edit Master text styles</a:t>
            </a:r>
          </a:p>
          <a:p>
            <a:pPr lvl="1" eaLnBrk="1" latinLnBrk="0" hangingPunct="1"/>
            <a:r>
              <a:rPr lang="pt-PT" smtClean="0"/>
              <a:t>Second level</a:t>
            </a:r>
          </a:p>
          <a:p>
            <a:pPr lvl="2" eaLnBrk="1" latinLnBrk="0" hangingPunct="1"/>
            <a:r>
              <a:rPr lang="pt-PT" smtClean="0"/>
              <a:t>Third level</a:t>
            </a:r>
          </a:p>
          <a:p>
            <a:pPr lvl="3" eaLnBrk="1" latinLnBrk="0" hangingPunct="1"/>
            <a:r>
              <a:rPr lang="pt-PT" smtClean="0"/>
              <a:t>Fourth level</a:t>
            </a:r>
          </a:p>
          <a:p>
            <a:pPr lvl="4" eaLnBrk="1" latinLnBrk="0" hangingPunct="1"/>
            <a:r>
              <a:rPr lang="pt-PT" smtClean="0"/>
              <a:t>Fifth level</a:t>
            </a:r>
            <a:endParaRPr kumimoji="0" lang="en-US"/>
          </a:p>
        </p:txBody>
      </p:sp>
      <p:sp>
        <p:nvSpPr>
          <p:cNvPr id="4" name="Date Placeholder 3"/>
          <p:cNvSpPr>
            <a:spLocks noGrp="1"/>
          </p:cNvSpPr>
          <p:nvPr>
            <p:ph type="dt" sz="half" idx="10"/>
          </p:nvPr>
        </p:nvSpPr>
        <p:spPr/>
        <p:txBody>
          <a:bodyPr/>
          <a:lstStyle/>
          <a:p>
            <a:fld id="{909B595F-8948-894C-AC70-A01AACBF9E7D}" type="datetime6">
              <a:rPr lang="en-US" smtClean="0"/>
              <a:t>March 11</a:t>
            </a:fld>
            <a:endParaRPr lang="en-US"/>
          </a:p>
        </p:txBody>
      </p:sp>
      <p:sp>
        <p:nvSpPr>
          <p:cNvPr id="5" name="Footer Placeholder 4"/>
          <p:cNvSpPr>
            <a:spLocks noGrp="1"/>
          </p:cNvSpPr>
          <p:nvPr>
            <p:ph type="ftr" sz="quarter" idx="11"/>
          </p:nvPr>
        </p:nvSpPr>
        <p:spPr/>
        <p:txBody>
          <a:bodyPr/>
          <a:lstStyle/>
          <a:p>
            <a:r>
              <a:rPr lang="en-US" smtClean="0"/>
              <a:t>15 Mar 2011 -  2nd Epiwork Review Brussels</a:t>
            </a:r>
            <a:endParaRPr lang="en-US"/>
          </a:p>
        </p:txBody>
      </p:sp>
      <p:sp>
        <p:nvSpPr>
          <p:cNvPr id="6" name="Slide Number Placeholder 5"/>
          <p:cNvSpPr>
            <a:spLocks noGrp="1"/>
          </p:cNvSpPr>
          <p:nvPr>
            <p:ph type="sldNum" sz="quarter" idx="12"/>
          </p:nvPr>
        </p:nvSpPr>
        <p:spPr/>
        <p:txBody>
          <a:bodyPr/>
          <a:lstStyle/>
          <a:p>
            <a:fld id="{9794257C-32C6-744A-8F03-379BD17A048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pt-PT" smtClean="0"/>
              <a:t>Click to edit Master title style</a:t>
            </a:r>
            <a:endParaRPr kumimoji="0" lang="en-US"/>
          </a:p>
        </p:txBody>
      </p:sp>
      <p:sp>
        <p:nvSpPr>
          <p:cNvPr id="4" name="Date Placeholder 3"/>
          <p:cNvSpPr>
            <a:spLocks noGrp="1"/>
          </p:cNvSpPr>
          <p:nvPr>
            <p:ph type="dt" sz="half" idx="10"/>
          </p:nvPr>
        </p:nvSpPr>
        <p:spPr/>
        <p:txBody>
          <a:bodyPr/>
          <a:lstStyle/>
          <a:p>
            <a:fld id="{3B1DCA6C-AD58-864A-85D2-4F4720560C86}" type="datetime6">
              <a:rPr lang="en-US" smtClean="0"/>
              <a:t>March 11</a:t>
            </a:fld>
            <a:endParaRPr lang="en-US"/>
          </a:p>
        </p:txBody>
      </p:sp>
      <p:sp>
        <p:nvSpPr>
          <p:cNvPr id="5" name="Footer Placeholder 4"/>
          <p:cNvSpPr>
            <a:spLocks noGrp="1"/>
          </p:cNvSpPr>
          <p:nvPr>
            <p:ph type="ftr" sz="quarter" idx="11"/>
          </p:nvPr>
        </p:nvSpPr>
        <p:spPr/>
        <p:txBody>
          <a:bodyPr/>
          <a:lstStyle/>
          <a:p>
            <a:r>
              <a:rPr lang="en-US" smtClean="0"/>
              <a:t>15 Mar 2011 -  2nd Epiwork Review Brussels</a:t>
            </a:r>
            <a:endParaRPr lang="en-US"/>
          </a:p>
        </p:txBody>
      </p:sp>
      <p:sp>
        <p:nvSpPr>
          <p:cNvPr id="6" name="Slide Number Placeholder 5"/>
          <p:cNvSpPr>
            <a:spLocks noGrp="1"/>
          </p:cNvSpPr>
          <p:nvPr>
            <p:ph type="sldNum" sz="quarter" idx="12"/>
          </p:nvPr>
        </p:nvSpPr>
        <p:spPr/>
        <p:txBody>
          <a:bodyPr/>
          <a:lstStyle/>
          <a:p>
            <a:fld id="{75A8CA83-5A82-4145-A6AC-33E38FE67D01}" type="slidenum">
              <a:rPr lang="en-US" smtClean="0"/>
              <a:pPr/>
              <a:t>‹#›</a:t>
            </a:fld>
            <a:endParaRPr lang="en-US"/>
          </a:p>
        </p:txBody>
      </p:sp>
      <p:sp>
        <p:nvSpPr>
          <p:cNvPr id="8" name="Content Placeholder 7"/>
          <p:cNvSpPr>
            <a:spLocks noGrp="1"/>
          </p:cNvSpPr>
          <p:nvPr>
            <p:ph sz="quarter" idx="1"/>
          </p:nvPr>
        </p:nvSpPr>
        <p:spPr>
          <a:xfrm>
            <a:off x="990600" y="1447800"/>
            <a:ext cx="8420100" cy="4572000"/>
          </a:xfrm>
        </p:spPr>
        <p:txBody>
          <a:bodyPr vert="horz"/>
          <a:lstStyle/>
          <a:p>
            <a:pPr lvl="0" eaLnBrk="1" latinLnBrk="0" hangingPunct="1"/>
            <a:r>
              <a:rPr lang="pt-PT" smtClean="0"/>
              <a:t>Click to edit Master text styles</a:t>
            </a:r>
          </a:p>
          <a:p>
            <a:pPr lvl="1" eaLnBrk="1" latinLnBrk="0" hangingPunct="1"/>
            <a:r>
              <a:rPr lang="pt-PT" smtClean="0"/>
              <a:t>Second level</a:t>
            </a:r>
          </a:p>
          <a:p>
            <a:pPr lvl="2" eaLnBrk="1" latinLnBrk="0" hangingPunct="1"/>
            <a:r>
              <a:rPr lang="pt-PT" smtClean="0"/>
              <a:t>Third level</a:t>
            </a:r>
          </a:p>
          <a:p>
            <a:pPr lvl="3" eaLnBrk="1" latinLnBrk="0" hangingPunct="1"/>
            <a:r>
              <a:rPr lang="pt-PT" smtClean="0"/>
              <a:t>Fourth level</a:t>
            </a:r>
          </a:p>
          <a:p>
            <a:pPr lvl="4" eaLnBrk="1" latinLnBrk="0" hangingPunct="1"/>
            <a:r>
              <a:rPr lang="pt-PT"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906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70756" y="69756"/>
            <a:ext cx="9764486"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82506" y="952501"/>
            <a:ext cx="8420100" cy="1362075"/>
          </a:xfrm>
        </p:spPr>
        <p:txBody>
          <a:bodyPr anchor="b" anchorCtr="0"/>
          <a:lstStyle>
            <a:lvl1pPr algn="l">
              <a:buNone/>
              <a:defRPr sz="4000" b="0" cap="none"/>
            </a:lvl1pPr>
          </a:lstStyle>
          <a:p>
            <a:r>
              <a:rPr kumimoji="0" lang="pt-PT" smtClean="0"/>
              <a:t>Click to edit Master title style</a:t>
            </a:r>
            <a:endParaRPr kumimoji="0" lang="en-US"/>
          </a:p>
        </p:txBody>
      </p:sp>
      <p:sp>
        <p:nvSpPr>
          <p:cNvPr id="3" name="Text Placeholder 2"/>
          <p:cNvSpPr>
            <a:spLocks noGrp="1"/>
          </p:cNvSpPr>
          <p:nvPr>
            <p:ph type="body" idx="1"/>
          </p:nvPr>
        </p:nvSpPr>
        <p:spPr>
          <a:xfrm>
            <a:off x="782506" y="2547938"/>
            <a:ext cx="84201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pt-PT" smtClean="0"/>
              <a:t>Click to edit Master text styles</a:t>
            </a:r>
          </a:p>
        </p:txBody>
      </p:sp>
      <p:sp>
        <p:nvSpPr>
          <p:cNvPr id="4" name="Date Placeholder 3"/>
          <p:cNvSpPr>
            <a:spLocks noGrp="1"/>
          </p:cNvSpPr>
          <p:nvPr>
            <p:ph type="dt" sz="half" idx="10"/>
          </p:nvPr>
        </p:nvSpPr>
        <p:spPr/>
        <p:txBody>
          <a:bodyPr/>
          <a:lstStyle/>
          <a:p>
            <a:fld id="{72C0D309-7533-7E4E-88CD-6C0F6526153F}" type="datetime6">
              <a:rPr lang="en-US" smtClean="0"/>
              <a:t>March 11</a:t>
            </a:fld>
            <a:endParaRPr lang="en-US"/>
          </a:p>
        </p:txBody>
      </p:sp>
      <p:sp>
        <p:nvSpPr>
          <p:cNvPr id="5" name="Footer Placeholder 4"/>
          <p:cNvSpPr>
            <a:spLocks noGrp="1"/>
          </p:cNvSpPr>
          <p:nvPr>
            <p:ph type="ftr" sz="quarter" idx="11"/>
          </p:nvPr>
        </p:nvSpPr>
        <p:spPr>
          <a:xfrm>
            <a:off x="866775" y="6172200"/>
            <a:ext cx="4333875" cy="457200"/>
          </a:xfrm>
        </p:spPr>
        <p:txBody>
          <a:bodyPr/>
          <a:lstStyle/>
          <a:p>
            <a:r>
              <a:rPr lang="en-US" smtClean="0"/>
              <a:t>15 Mar 2011 -  2nd Epiwork Review Brussels</a:t>
            </a:r>
            <a:endParaRPr lang="en-US"/>
          </a:p>
        </p:txBody>
      </p:sp>
      <p:sp>
        <p:nvSpPr>
          <p:cNvPr id="7" name="Rectangle 6"/>
          <p:cNvSpPr/>
          <p:nvPr/>
        </p:nvSpPr>
        <p:spPr>
          <a:xfrm flipV="1">
            <a:off x="75197" y="2376830"/>
            <a:ext cx="9764641"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74909" y="2341476"/>
            <a:ext cx="976492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73999" y="2468880"/>
            <a:ext cx="9765839"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58496" y="6208776"/>
            <a:ext cx="495300" cy="457200"/>
          </a:xfrm>
        </p:spPr>
        <p:txBody>
          <a:bodyPr/>
          <a:lstStyle/>
          <a:p>
            <a:fld id="{BF524B07-ABFF-2748-AB73-B9D441C8B310}"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pt-PT" smtClean="0"/>
              <a:t>Click to edit Master title style</a:t>
            </a:r>
            <a:endParaRPr kumimoji="0" lang="en-US"/>
          </a:p>
        </p:txBody>
      </p:sp>
      <p:sp>
        <p:nvSpPr>
          <p:cNvPr id="5" name="Date Placeholder 4"/>
          <p:cNvSpPr>
            <a:spLocks noGrp="1"/>
          </p:cNvSpPr>
          <p:nvPr>
            <p:ph type="dt" sz="half" idx="10"/>
          </p:nvPr>
        </p:nvSpPr>
        <p:spPr/>
        <p:txBody>
          <a:bodyPr/>
          <a:lstStyle/>
          <a:p>
            <a:fld id="{D6DB915E-9218-EC4E-B3FF-420F7045C9CE}" type="datetime6">
              <a:rPr lang="en-US" smtClean="0"/>
              <a:t>March 11</a:t>
            </a:fld>
            <a:endParaRPr lang="en-US"/>
          </a:p>
        </p:txBody>
      </p:sp>
      <p:sp>
        <p:nvSpPr>
          <p:cNvPr id="6" name="Footer Placeholder 5"/>
          <p:cNvSpPr>
            <a:spLocks noGrp="1"/>
          </p:cNvSpPr>
          <p:nvPr>
            <p:ph type="ftr" sz="quarter" idx="11"/>
          </p:nvPr>
        </p:nvSpPr>
        <p:spPr/>
        <p:txBody>
          <a:bodyPr/>
          <a:lstStyle/>
          <a:p>
            <a:r>
              <a:rPr lang="en-US" smtClean="0"/>
              <a:t>15 Mar 2011 -  2nd Epiwork Review Brussels</a:t>
            </a:r>
            <a:endParaRPr lang="en-US"/>
          </a:p>
        </p:txBody>
      </p:sp>
      <p:sp>
        <p:nvSpPr>
          <p:cNvPr id="7" name="Slide Number Placeholder 6"/>
          <p:cNvSpPr>
            <a:spLocks noGrp="1"/>
          </p:cNvSpPr>
          <p:nvPr>
            <p:ph type="sldNum" sz="quarter" idx="12"/>
          </p:nvPr>
        </p:nvSpPr>
        <p:spPr/>
        <p:txBody>
          <a:bodyPr/>
          <a:lstStyle/>
          <a:p>
            <a:fld id="{D263972A-0D50-8042-9DE4-1D16B5A03569}" type="slidenum">
              <a:rPr lang="en-US" smtClean="0"/>
              <a:pPr/>
              <a:t>‹#›</a:t>
            </a:fld>
            <a:endParaRPr lang="en-US"/>
          </a:p>
        </p:txBody>
      </p:sp>
      <p:sp>
        <p:nvSpPr>
          <p:cNvPr id="9" name="Content Placeholder 8"/>
          <p:cNvSpPr>
            <a:spLocks noGrp="1"/>
          </p:cNvSpPr>
          <p:nvPr>
            <p:ph sz="quarter" idx="1"/>
          </p:nvPr>
        </p:nvSpPr>
        <p:spPr>
          <a:xfrm>
            <a:off x="990600" y="1447800"/>
            <a:ext cx="4061460" cy="4572000"/>
          </a:xfrm>
        </p:spPr>
        <p:txBody>
          <a:bodyPr vert="horz"/>
          <a:lstStyle/>
          <a:p>
            <a:pPr lvl="0" eaLnBrk="1" latinLnBrk="0" hangingPunct="1"/>
            <a:r>
              <a:rPr lang="pt-PT" smtClean="0"/>
              <a:t>Click to edit Master text styles</a:t>
            </a:r>
          </a:p>
          <a:p>
            <a:pPr lvl="1" eaLnBrk="1" latinLnBrk="0" hangingPunct="1"/>
            <a:r>
              <a:rPr lang="pt-PT" smtClean="0"/>
              <a:t>Second level</a:t>
            </a:r>
          </a:p>
          <a:p>
            <a:pPr lvl="2" eaLnBrk="1" latinLnBrk="0" hangingPunct="1"/>
            <a:r>
              <a:rPr lang="pt-PT" smtClean="0"/>
              <a:t>Third level</a:t>
            </a:r>
          </a:p>
          <a:p>
            <a:pPr lvl="3" eaLnBrk="1" latinLnBrk="0" hangingPunct="1"/>
            <a:r>
              <a:rPr lang="pt-PT" smtClean="0"/>
              <a:t>Fourth level</a:t>
            </a:r>
          </a:p>
          <a:p>
            <a:pPr lvl="4" eaLnBrk="1" latinLnBrk="0" hangingPunct="1"/>
            <a:r>
              <a:rPr lang="pt-PT" smtClean="0"/>
              <a:t>Fifth level</a:t>
            </a:r>
            <a:endParaRPr kumimoji="0" lang="en-US"/>
          </a:p>
        </p:txBody>
      </p:sp>
      <p:sp>
        <p:nvSpPr>
          <p:cNvPr id="11" name="Content Placeholder 10"/>
          <p:cNvSpPr>
            <a:spLocks noGrp="1"/>
          </p:cNvSpPr>
          <p:nvPr>
            <p:ph sz="quarter" idx="2"/>
          </p:nvPr>
        </p:nvSpPr>
        <p:spPr>
          <a:xfrm>
            <a:off x="5345113" y="1447800"/>
            <a:ext cx="4061460" cy="4572000"/>
          </a:xfrm>
        </p:spPr>
        <p:txBody>
          <a:bodyPr vert="horz"/>
          <a:lstStyle/>
          <a:p>
            <a:pPr lvl="0" eaLnBrk="1" latinLnBrk="0" hangingPunct="1"/>
            <a:r>
              <a:rPr lang="pt-PT" smtClean="0"/>
              <a:t>Click to edit Master text styles</a:t>
            </a:r>
          </a:p>
          <a:p>
            <a:pPr lvl="1" eaLnBrk="1" latinLnBrk="0" hangingPunct="1"/>
            <a:r>
              <a:rPr lang="pt-PT" smtClean="0"/>
              <a:t>Second level</a:t>
            </a:r>
          </a:p>
          <a:p>
            <a:pPr lvl="2" eaLnBrk="1" latinLnBrk="0" hangingPunct="1"/>
            <a:r>
              <a:rPr lang="pt-PT" smtClean="0"/>
              <a:t>Third level</a:t>
            </a:r>
          </a:p>
          <a:p>
            <a:pPr lvl="3" eaLnBrk="1" latinLnBrk="0" hangingPunct="1"/>
            <a:r>
              <a:rPr lang="pt-PT" smtClean="0"/>
              <a:t>Fourth level</a:t>
            </a:r>
          </a:p>
          <a:p>
            <a:pPr lvl="4" eaLnBrk="1" latinLnBrk="0" hangingPunct="1"/>
            <a:r>
              <a:rPr lang="pt-PT"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90600" y="273050"/>
            <a:ext cx="8420100" cy="1143000"/>
          </a:xfrm>
        </p:spPr>
        <p:txBody>
          <a:bodyPr anchor="b" anchorCtr="0"/>
          <a:lstStyle>
            <a:lvl1pPr>
              <a:defRPr/>
            </a:lvl1pPr>
          </a:lstStyle>
          <a:p>
            <a:r>
              <a:rPr kumimoji="0" lang="pt-PT" smtClean="0"/>
              <a:t>Click to edit Master title style</a:t>
            </a:r>
            <a:endParaRPr kumimoji="0" lang="en-US"/>
          </a:p>
        </p:txBody>
      </p:sp>
      <p:sp>
        <p:nvSpPr>
          <p:cNvPr id="3" name="Text Placeholder 2"/>
          <p:cNvSpPr>
            <a:spLocks noGrp="1"/>
          </p:cNvSpPr>
          <p:nvPr>
            <p:ph type="body" idx="1"/>
          </p:nvPr>
        </p:nvSpPr>
        <p:spPr>
          <a:xfrm>
            <a:off x="990600" y="1447800"/>
            <a:ext cx="404495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pt-PT" smtClean="0"/>
              <a:t>Click to edit Master text styles</a:t>
            </a:r>
          </a:p>
        </p:txBody>
      </p:sp>
      <p:sp>
        <p:nvSpPr>
          <p:cNvPr id="4" name="Text Placeholder 3"/>
          <p:cNvSpPr>
            <a:spLocks noGrp="1"/>
          </p:cNvSpPr>
          <p:nvPr>
            <p:ph type="body" sz="half" idx="3"/>
          </p:nvPr>
        </p:nvSpPr>
        <p:spPr>
          <a:xfrm>
            <a:off x="5365750" y="1447800"/>
            <a:ext cx="404495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pt-PT" smtClean="0"/>
              <a:t>Click to edit Master text styles</a:t>
            </a:r>
          </a:p>
        </p:txBody>
      </p:sp>
      <p:sp>
        <p:nvSpPr>
          <p:cNvPr id="7" name="Date Placeholder 6"/>
          <p:cNvSpPr>
            <a:spLocks noGrp="1"/>
          </p:cNvSpPr>
          <p:nvPr>
            <p:ph type="dt" sz="half" idx="10"/>
          </p:nvPr>
        </p:nvSpPr>
        <p:spPr/>
        <p:txBody>
          <a:bodyPr/>
          <a:lstStyle/>
          <a:p>
            <a:fld id="{B055FAEA-1E04-B24A-B516-0E237822E99B}" type="datetime6">
              <a:rPr lang="en-US" smtClean="0"/>
              <a:t>March 11</a:t>
            </a:fld>
            <a:endParaRPr lang="en-US"/>
          </a:p>
        </p:txBody>
      </p:sp>
      <p:sp>
        <p:nvSpPr>
          <p:cNvPr id="8" name="Footer Placeholder 7"/>
          <p:cNvSpPr>
            <a:spLocks noGrp="1"/>
          </p:cNvSpPr>
          <p:nvPr>
            <p:ph type="ftr" sz="quarter" idx="11"/>
          </p:nvPr>
        </p:nvSpPr>
        <p:spPr/>
        <p:txBody>
          <a:bodyPr/>
          <a:lstStyle/>
          <a:p>
            <a:r>
              <a:rPr lang="en-US" smtClean="0"/>
              <a:t>15 Mar 2011 -  2nd Epiwork Review Brussels</a:t>
            </a:r>
            <a:endParaRPr lang="en-US"/>
          </a:p>
        </p:txBody>
      </p:sp>
      <p:sp>
        <p:nvSpPr>
          <p:cNvPr id="9" name="Slide Number Placeholder 8"/>
          <p:cNvSpPr>
            <a:spLocks noGrp="1"/>
          </p:cNvSpPr>
          <p:nvPr>
            <p:ph type="sldNum" sz="quarter" idx="12"/>
          </p:nvPr>
        </p:nvSpPr>
        <p:spPr/>
        <p:txBody>
          <a:bodyPr/>
          <a:lstStyle/>
          <a:p>
            <a:fld id="{2E511597-4777-3644-9E59-66FAE55A3EE3}" type="slidenum">
              <a:rPr lang="en-US" smtClean="0"/>
              <a:pPr/>
              <a:t>‹#›</a:t>
            </a:fld>
            <a:endParaRPr lang="en-US"/>
          </a:p>
        </p:txBody>
      </p:sp>
      <p:sp>
        <p:nvSpPr>
          <p:cNvPr id="11" name="Content Placeholder 10"/>
          <p:cNvSpPr>
            <a:spLocks noGrp="1"/>
          </p:cNvSpPr>
          <p:nvPr>
            <p:ph sz="half" idx="2"/>
          </p:nvPr>
        </p:nvSpPr>
        <p:spPr>
          <a:xfrm>
            <a:off x="990600" y="2247900"/>
            <a:ext cx="4044950" cy="3886200"/>
          </a:xfrm>
        </p:spPr>
        <p:txBody>
          <a:bodyPr vert="horz"/>
          <a:lstStyle/>
          <a:p>
            <a:pPr lvl="0" eaLnBrk="1" latinLnBrk="0" hangingPunct="1"/>
            <a:r>
              <a:rPr lang="pt-PT" smtClean="0"/>
              <a:t>Click to edit Master text styles</a:t>
            </a:r>
          </a:p>
          <a:p>
            <a:pPr lvl="1" eaLnBrk="1" latinLnBrk="0" hangingPunct="1"/>
            <a:r>
              <a:rPr lang="pt-PT" smtClean="0"/>
              <a:t>Second level</a:t>
            </a:r>
          </a:p>
          <a:p>
            <a:pPr lvl="2" eaLnBrk="1" latinLnBrk="0" hangingPunct="1"/>
            <a:r>
              <a:rPr lang="pt-PT" smtClean="0"/>
              <a:t>Third level</a:t>
            </a:r>
          </a:p>
          <a:p>
            <a:pPr lvl="3" eaLnBrk="1" latinLnBrk="0" hangingPunct="1"/>
            <a:r>
              <a:rPr lang="pt-PT" smtClean="0"/>
              <a:t>Fourth level</a:t>
            </a:r>
          </a:p>
          <a:p>
            <a:pPr lvl="4" eaLnBrk="1" latinLnBrk="0" hangingPunct="1"/>
            <a:r>
              <a:rPr lang="pt-PT" smtClean="0"/>
              <a:t>Fifth level</a:t>
            </a:r>
            <a:endParaRPr kumimoji="0" lang="en-US"/>
          </a:p>
        </p:txBody>
      </p:sp>
      <p:sp>
        <p:nvSpPr>
          <p:cNvPr id="13" name="Content Placeholder 12"/>
          <p:cNvSpPr>
            <a:spLocks noGrp="1"/>
          </p:cNvSpPr>
          <p:nvPr>
            <p:ph sz="half" idx="4"/>
          </p:nvPr>
        </p:nvSpPr>
        <p:spPr>
          <a:xfrm>
            <a:off x="5365750" y="2247900"/>
            <a:ext cx="4044950" cy="3886200"/>
          </a:xfrm>
        </p:spPr>
        <p:txBody>
          <a:bodyPr vert="horz"/>
          <a:lstStyle/>
          <a:p>
            <a:pPr lvl="0" eaLnBrk="1" latinLnBrk="0" hangingPunct="1"/>
            <a:r>
              <a:rPr lang="pt-PT" smtClean="0"/>
              <a:t>Click to edit Master text styles</a:t>
            </a:r>
          </a:p>
          <a:p>
            <a:pPr lvl="1" eaLnBrk="1" latinLnBrk="0" hangingPunct="1"/>
            <a:r>
              <a:rPr lang="pt-PT" smtClean="0"/>
              <a:t>Second level</a:t>
            </a:r>
          </a:p>
          <a:p>
            <a:pPr lvl="2" eaLnBrk="1" latinLnBrk="0" hangingPunct="1"/>
            <a:r>
              <a:rPr lang="pt-PT" smtClean="0"/>
              <a:t>Third level</a:t>
            </a:r>
          </a:p>
          <a:p>
            <a:pPr lvl="3" eaLnBrk="1" latinLnBrk="0" hangingPunct="1"/>
            <a:r>
              <a:rPr lang="pt-PT" smtClean="0"/>
              <a:t>Fourth level</a:t>
            </a:r>
          </a:p>
          <a:p>
            <a:pPr lvl="4" eaLnBrk="1" latinLnBrk="0" hangingPunct="1"/>
            <a:r>
              <a:rPr lang="pt-PT"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pt-PT" smtClean="0"/>
              <a:t>Click to edit Master title style</a:t>
            </a:r>
            <a:endParaRPr kumimoji="0" lang="en-US"/>
          </a:p>
        </p:txBody>
      </p:sp>
      <p:sp>
        <p:nvSpPr>
          <p:cNvPr id="3" name="Date Placeholder 2"/>
          <p:cNvSpPr>
            <a:spLocks noGrp="1"/>
          </p:cNvSpPr>
          <p:nvPr>
            <p:ph type="dt" sz="half" idx="10"/>
          </p:nvPr>
        </p:nvSpPr>
        <p:spPr/>
        <p:txBody>
          <a:bodyPr/>
          <a:lstStyle/>
          <a:p>
            <a:fld id="{EE58FFF4-6C75-BC44-BE65-AE4582EAE068}" type="datetime6">
              <a:rPr lang="en-US" smtClean="0"/>
              <a:t>March 11</a:t>
            </a:fld>
            <a:endParaRPr lang="en-US"/>
          </a:p>
        </p:txBody>
      </p:sp>
      <p:sp>
        <p:nvSpPr>
          <p:cNvPr id="4" name="Footer Placeholder 3"/>
          <p:cNvSpPr>
            <a:spLocks noGrp="1"/>
          </p:cNvSpPr>
          <p:nvPr>
            <p:ph type="ftr" sz="quarter" idx="11"/>
          </p:nvPr>
        </p:nvSpPr>
        <p:spPr/>
        <p:txBody>
          <a:bodyPr/>
          <a:lstStyle/>
          <a:p>
            <a:r>
              <a:rPr lang="en-US" smtClean="0"/>
              <a:t>15 Mar 2011 -  2nd Epiwork Review Brussels</a:t>
            </a:r>
            <a:endParaRPr lang="en-US" dirty="0"/>
          </a:p>
        </p:txBody>
      </p:sp>
      <p:sp>
        <p:nvSpPr>
          <p:cNvPr id="5" name="Slide Number Placeholder 4"/>
          <p:cNvSpPr>
            <a:spLocks noGrp="1"/>
          </p:cNvSpPr>
          <p:nvPr>
            <p:ph type="sldNum" sz="quarter" idx="12"/>
          </p:nvPr>
        </p:nvSpPr>
        <p:spPr/>
        <p:txBody>
          <a:bodyPr/>
          <a:lstStyle/>
          <a:p>
            <a:fld id="{B48EB274-DABA-3041-BAC3-05CAB0F5F4C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9F031B-D6F1-6A41-813B-CAFC8C0F06BF}" type="datetime6">
              <a:rPr lang="en-US" smtClean="0"/>
              <a:t>March 11</a:t>
            </a:fld>
            <a:endParaRPr lang="en-US"/>
          </a:p>
        </p:txBody>
      </p:sp>
      <p:sp>
        <p:nvSpPr>
          <p:cNvPr id="3" name="Footer Placeholder 2"/>
          <p:cNvSpPr>
            <a:spLocks noGrp="1"/>
          </p:cNvSpPr>
          <p:nvPr>
            <p:ph type="ftr" sz="quarter" idx="11"/>
          </p:nvPr>
        </p:nvSpPr>
        <p:spPr/>
        <p:txBody>
          <a:bodyPr/>
          <a:lstStyle/>
          <a:p>
            <a:r>
              <a:rPr lang="en-US" smtClean="0"/>
              <a:t>15 Mar 2011 -  2nd Epiwork Review Brussels</a:t>
            </a:r>
            <a:endParaRPr lang="en-US"/>
          </a:p>
        </p:txBody>
      </p:sp>
      <p:sp>
        <p:nvSpPr>
          <p:cNvPr id="4" name="Slide Number Placeholder 3"/>
          <p:cNvSpPr>
            <a:spLocks noGrp="1"/>
          </p:cNvSpPr>
          <p:nvPr>
            <p:ph type="sldNum" sz="quarter" idx="12"/>
          </p:nvPr>
        </p:nvSpPr>
        <p:spPr/>
        <p:txBody>
          <a:bodyPr/>
          <a:lstStyle/>
          <a:p>
            <a:fld id="{73A5EC21-C29A-C445-8386-FB5AD3848CD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906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9342" y="69755"/>
            <a:ext cx="9764486"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90600" y="273050"/>
            <a:ext cx="8420100" cy="1143000"/>
          </a:xfrm>
        </p:spPr>
        <p:txBody>
          <a:bodyPr anchor="b" anchorCtr="0"/>
          <a:lstStyle>
            <a:lvl1pPr algn="l">
              <a:buNone/>
              <a:defRPr sz="4000" b="0"/>
            </a:lvl1pPr>
          </a:lstStyle>
          <a:p>
            <a:r>
              <a:rPr kumimoji="0" lang="pt-PT" smtClean="0"/>
              <a:t>Click to edit Master title style</a:t>
            </a:r>
            <a:endParaRPr kumimoji="0" lang="en-US"/>
          </a:p>
        </p:txBody>
      </p:sp>
      <p:sp>
        <p:nvSpPr>
          <p:cNvPr id="3" name="Text Placeholder 2"/>
          <p:cNvSpPr>
            <a:spLocks noGrp="1"/>
          </p:cNvSpPr>
          <p:nvPr>
            <p:ph type="body" idx="2"/>
          </p:nvPr>
        </p:nvSpPr>
        <p:spPr>
          <a:xfrm>
            <a:off x="990600" y="1600200"/>
            <a:ext cx="206375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pt-PT" smtClean="0"/>
              <a:t>Click to edit Master text styles</a:t>
            </a:r>
          </a:p>
        </p:txBody>
      </p:sp>
      <p:sp>
        <p:nvSpPr>
          <p:cNvPr id="5" name="Date Placeholder 4"/>
          <p:cNvSpPr>
            <a:spLocks noGrp="1"/>
          </p:cNvSpPr>
          <p:nvPr>
            <p:ph type="dt" sz="half" idx="10"/>
          </p:nvPr>
        </p:nvSpPr>
        <p:spPr/>
        <p:txBody>
          <a:bodyPr/>
          <a:lstStyle/>
          <a:p>
            <a:fld id="{285C5536-6E40-6447-8787-7D72878F36BA}" type="datetime6">
              <a:rPr lang="en-US" smtClean="0"/>
              <a:t>March 11</a:t>
            </a:fld>
            <a:endParaRPr lang="en-US"/>
          </a:p>
        </p:txBody>
      </p:sp>
      <p:sp>
        <p:nvSpPr>
          <p:cNvPr id="6" name="Footer Placeholder 5"/>
          <p:cNvSpPr>
            <a:spLocks noGrp="1"/>
          </p:cNvSpPr>
          <p:nvPr>
            <p:ph type="ftr" sz="quarter" idx="11"/>
          </p:nvPr>
        </p:nvSpPr>
        <p:spPr/>
        <p:txBody>
          <a:bodyPr/>
          <a:lstStyle/>
          <a:p>
            <a:r>
              <a:rPr lang="en-US" smtClean="0"/>
              <a:t>15 Mar 2011 -  2nd Epiwork Review Brussels</a:t>
            </a:r>
            <a:endParaRPr lang="en-US"/>
          </a:p>
        </p:txBody>
      </p:sp>
      <p:sp>
        <p:nvSpPr>
          <p:cNvPr id="7" name="Slide Number Placeholder 6"/>
          <p:cNvSpPr>
            <a:spLocks noGrp="1"/>
          </p:cNvSpPr>
          <p:nvPr>
            <p:ph type="sldNum" sz="quarter" idx="12"/>
          </p:nvPr>
        </p:nvSpPr>
        <p:spPr/>
        <p:txBody>
          <a:bodyPr/>
          <a:lstStyle/>
          <a:p>
            <a:fld id="{6F42FDE4-A7DD-41A7-A0A6-9B649FB43336}" type="slidenum">
              <a:rPr kumimoji="0" lang="en-US" smtClean="0"/>
              <a:pPr/>
              <a:t>‹#›</a:t>
            </a:fld>
            <a:endParaRPr kumimoji="0" lang="en-US"/>
          </a:p>
        </p:txBody>
      </p:sp>
      <p:sp>
        <p:nvSpPr>
          <p:cNvPr id="11" name="Content Placeholder 10"/>
          <p:cNvSpPr>
            <a:spLocks noGrp="1"/>
          </p:cNvSpPr>
          <p:nvPr>
            <p:ph sz="quarter" idx="1"/>
          </p:nvPr>
        </p:nvSpPr>
        <p:spPr>
          <a:xfrm>
            <a:off x="3219450" y="1600200"/>
            <a:ext cx="6191250" cy="4495800"/>
          </a:xfrm>
        </p:spPr>
        <p:txBody>
          <a:bodyPr vert="horz"/>
          <a:lstStyle/>
          <a:p>
            <a:pPr lvl="0" eaLnBrk="1" latinLnBrk="0" hangingPunct="1"/>
            <a:r>
              <a:rPr lang="pt-PT" smtClean="0"/>
              <a:t>Click to edit Master text styles</a:t>
            </a:r>
          </a:p>
          <a:p>
            <a:pPr lvl="1" eaLnBrk="1" latinLnBrk="0" hangingPunct="1"/>
            <a:r>
              <a:rPr lang="pt-PT" smtClean="0"/>
              <a:t>Second level</a:t>
            </a:r>
          </a:p>
          <a:p>
            <a:pPr lvl="2" eaLnBrk="1" latinLnBrk="0" hangingPunct="1"/>
            <a:r>
              <a:rPr lang="pt-PT" smtClean="0"/>
              <a:t>Third level</a:t>
            </a:r>
          </a:p>
          <a:p>
            <a:pPr lvl="3" eaLnBrk="1" latinLnBrk="0" hangingPunct="1"/>
            <a:r>
              <a:rPr lang="pt-PT" smtClean="0"/>
              <a:t>Fourth level</a:t>
            </a:r>
          </a:p>
          <a:p>
            <a:pPr lvl="4" eaLnBrk="1" latinLnBrk="0" hangingPunct="1"/>
            <a:r>
              <a:rPr lang="pt-PT"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90600" y="4900550"/>
            <a:ext cx="7924800" cy="522288"/>
          </a:xfrm>
        </p:spPr>
        <p:txBody>
          <a:bodyPr anchor="ctr">
            <a:noAutofit/>
          </a:bodyPr>
          <a:lstStyle>
            <a:lvl1pPr algn="l">
              <a:buNone/>
              <a:defRPr sz="2800" b="0"/>
            </a:lvl1pPr>
          </a:lstStyle>
          <a:p>
            <a:r>
              <a:rPr kumimoji="0" lang="pt-PT" smtClean="0"/>
              <a:t>Click to edit Master title style</a:t>
            </a:r>
            <a:endParaRPr kumimoji="0" lang="en-US"/>
          </a:p>
        </p:txBody>
      </p:sp>
      <p:sp>
        <p:nvSpPr>
          <p:cNvPr id="4" name="Text Placeholder 3"/>
          <p:cNvSpPr>
            <a:spLocks noGrp="1"/>
          </p:cNvSpPr>
          <p:nvPr>
            <p:ph type="body" sz="half" idx="2"/>
          </p:nvPr>
        </p:nvSpPr>
        <p:spPr>
          <a:xfrm>
            <a:off x="990600" y="5445825"/>
            <a:ext cx="79248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pt-PT" smtClean="0"/>
              <a:t>Click to edit Master text styles</a:t>
            </a:r>
          </a:p>
        </p:txBody>
      </p:sp>
      <p:sp>
        <p:nvSpPr>
          <p:cNvPr id="5" name="Date Placeholder 4"/>
          <p:cNvSpPr>
            <a:spLocks noGrp="1"/>
          </p:cNvSpPr>
          <p:nvPr>
            <p:ph type="dt" sz="half" idx="10"/>
          </p:nvPr>
        </p:nvSpPr>
        <p:spPr/>
        <p:txBody>
          <a:bodyPr/>
          <a:lstStyle/>
          <a:p>
            <a:fld id="{DC9C4532-C6FA-E348-8EDB-F2D9646C3198}" type="datetime6">
              <a:rPr lang="en-US" smtClean="0"/>
              <a:t>March 11</a:t>
            </a:fld>
            <a:endParaRPr lang="en-US"/>
          </a:p>
        </p:txBody>
      </p:sp>
      <p:sp>
        <p:nvSpPr>
          <p:cNvPr id="6" name="Footer Placeholder 5"/>
          <p:cNvSpPr>
            <a:spLocks noGrp="1"/>
          </p:cNvSpPr>
          <p:nvPr>
            <p:ph type="ftr" sz="quarter" idx="11"/>
          </p:nvPr>
        </p:nvSpPr>
        <p:spPr>
          <a:xfrm>
            <a:off x="990600" y="6172200"/>
            <a:ext cx="4210050" cy="457200"/>
          </a:xfrm>
        </p:spPr>
        <p:txBody>
          <a:bodyPr/>
          <a:lstStyle/>
          <a:p>
            <a:r>
              <a:rPr lang="en-US" smtClean="0"/>
              <a:t>15 Mar 2011 -  2nd Epiwork Review Brussels</a:t>
            </a:r>
            <a:endParaRPr lang="en-US"/>
          </a:p>
        </p:txBody>
      </p:sp>
      <p:sp>
        <p:nvSpPr>
          <p:cNvPr id="7" name="Slide Number Placeholder 6"/>
          <p:cNvSpPr>
            <a:spLocks noGrp="1"/>
          </p:cNvSpPr>
          <p:nvPr>
            <p:ph type="sldNum" sz="quarter" idx="12"/>
          </p:nvPr>
        </p:nvSpPr>
        <p:spPr>
          <a:xfrm>
            <a:off x="158496" y="6208776"/>
            <a:ext cx="495300" cy="457200"/>
          </a:xfrm>
        </p:spPr>
        <p:txBody>
          <a:bodyPr/>
          <a:lstStyle/>
          <a:p>
            <a:fld id="{E9A3F743-C413-0C4C-8E1F-9DB9E5E4B124}" type="slidenum">
              <a:rPr lang="en-US" smtClean="0"/>
              <a:pPr/>
              <a:t>‹#›</a:t>
            </a:fld>
            <a:endParaRPr lang="en-US"/>
          </a:p>
        </p:txBody>
      </p:sp>
      <p:sp>
        <p:nvSpPr>
          <p:cNvPr id="11" name="Rectangle 10"/>
          <p:cNvSpPr/>
          <p:nvPr/>
        </p:nvSpPr>
        <p:spPr>
          <a:xfrm flipV="1">
            <a:off x="73999" y="4683555"/>
            <a:ext cx="975741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74218" y="4650475"/>
            <a:ext cx="9757192"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74220" y="4773225"/>
            <a:ext cx="9757190"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74001" y="66676"/>
            <a:ext cx="9752029"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pt-PT"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906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9342" y="69755"/>
            <a:ext cx="9764486"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90600" y="274638"/>
            <a:ext cx="8420100" cy="1143000"/>
          </a:xfrm>
          <a:prstGeom prst="rect">
            <a:avLst/>
          </a:prstGeom>
        </p:spPr>
        <p:txBody>
          <a:bodyPr bIns="91440" anchor="b" anchorCtr="0">
            <a:normAutofit/>
          </a:bodyPr>
          <a:lstStyle/>
          <a:p>
            <a:r>
              <a:rPr kumimoji="0" lang="pt-PT" smtClean="0"/>
              <a:t>Click to edit Master title style</a:t>
            </a:r>
            <a:endParaRPr kumimoji="0" lang="en-US"/>
          </a:p>
        </p:txBody>
      </p:sp>
      <p:sp>
        <p:nvSpPr>
          <p:cNvPr id="13" name="Text Placeholder 12"/>
          <p:cNvSpPr>
            <a:spLocks noGrp="1"/>
          </p:cNvSpPr>
          <p:nvPr>
            <p:ph type="body" idx="1"/>
          </p:nvPr>
        </p:nvSpPr>
        <p:spPr>
          <a:xfrm>
            <a:off x="990600" y="1447800"/>
            <a:ext cx="8420100" cy="4572000"/>
          </a:xfrm>
          <a:prstGeom prst="rect">
            <a:avLst/>
          </a:prstGeom>
        </p:spPr>
        <p:txBody>
          <a:bodyPr>
            <a:normAutofit/>
          </a:bodyPr>
          <a:lstStyle/>
          <a:p>
            <a:pPr lvl="0" eaLnBrk="1" latinLnBrk="0" hangingPunct="1"/>
            <a:r>
              <a:rPr kumimoji="0" lang="pt-PT" smtClean="0"/>
              <a:t>Click to edit Master text styles</a:t>
            </a:r>
          </a:p>
          <a:p>
            <a:pPr lvl="1" eaLnBrk="1" latinLnBrk="0" hangingPunct="1"/>
            <a:r>
              <a:rPr kumimoji="0" lang="pt-PT" smtClean="0"/>
              <a:t>Second level</a:t>
            </a:r>
          </a:p>
          <a:p>
            <a:pPr lvl="2" eaLnBrk="1" latinLnBrk="0" hangingPunct="1"/>
            <a:r>
              <a:rPr kumimoji="0" lang="pt-PT" smtClean="0"/>
              <a:t>Third level</a:t>
            </a:r>
          </a:p>
          <a:p>
            <a:pPr lvl="3" eaLnBrk="1" latinLnBrk="0" hangingPunct="1"/>
            <a:r>
              <a:rPr kumimoji="0" lang="pt-PT" smtClean="0"/>
              <a:t>Fourth level</a:t>
            </a:r>
          </a:p>
          <a:p>
            <a:pPr lvl="4" eaLnBrk="1" latinLnBrk="0" hangingPunct="1"/>
            <a:r>
              <a:rPr kumimoji="0" lang="pt-PT" smtClean="0"/>
              <a:t>Fifth level</a:t>
            </a:r>
            <a:endParaRPr kumimoji="0" lang="en-US"/>
          </a:p>
        </p:txBody>
      </p:sp>
      <p:sp>
        <p:nvSpPr>
          <p:cNvPr id="14" name="Date Placeholder 13"/>
          <p:cNvSpPr>
            <a:spLocks noGrp="1"/>
          </p:cNvSpPr>
          <p:nvPr>
            <p:ph type="dt" sz="half" idx="2"/>
          </p:nvPr>
        </p:nvSpPr>
        <p:spPr>
          <a:xfrm>
            <a:off x="6686550" y="6191250"/>
            <a:ext cx="2682875" cy="476250"/>
          </a:xfrm>
          <a:prstGeom prst="rect">
            <a:avLst/>
          </a:prstGeom>
        </p:spPr>
        <p:txBody>
          <a:bodyPr anchor="ctr" anchorCtr="0"/>
          <a:lstStyle>
            <a:lvl1pPr algn="r" eaLnBrk="1" latinLnBrk="0" hangingPunct="1">
              <a:defRPr kumimoji="0" sz="1400">
                <a:solidFill>
                  <a:schemeClr val="tx2"/>
                </a:solidFill>
              </a:defRPr>
            </a:lvl1pPr>
          </a:lstStyle>
          <a:p>
            <a:fld id="{47E2D659-9E0F-7F47-82AE-342828F6CB7E}" type="datetime6">
              <a:rPr lang="en-US" smtClean="0"/>
              <a:t>March 11</a:t>
            </a:fld>
            <a:endParaRPr lang="en-US" dirty="0"/>
          </a:p>
        </p:txBody>
      </p:sp>
      <p:sp>
        <p:nvSpPr>
          <p:cNvPr id="3" name="Footer Placeholder 2"/>
          <p:cNvSpPr>
            <a:spLocks noGrp="1"/>
          </p:cNvSpPr>
          <p:nvPr>
            <p:ph type="ftr" sz="quarter" idx="3"/>
          </p:nvPr>
        </p:nvSpPr>
        <p:spPr>
          <a:xfrm>
            <a:off x="990600" y="6172200"/>
            <a:ext cx="4292600" cy="457200"/>
          </a:xfrm>
          <a:prstGeom prst="rect">
            <a:avLst/>
          </a:prstGeom>
        </p:spPr>
        <p:txBody>
          <a:bodyPr anchor="ctr" anchorCtr="0"/>
          <a:lstStyle>
            <a:lvl1pPr eaLnBrk="1" latinLnBrk="0" hangingPunct="1">
              <a:defRPr kumimoji="0" sz="1400">
                <a:solidFill>
                  <a:schemeClr val="tx2"/>
                </a:solidFill>
              </a:defRPr>
            </a:lvl1pPr>
          </a:lstStyle>
          <a:p>
            <a:r>
              <a:rPr lang="en-US" smtClean="0"/>
              <a:t>15 Mar 2011 -  2nd Epiwork Review Brussels</a:t>
            </a:r>
            <a:endParaRPr lang="en-US" dirty="0"/>
          </a:p>
        </p:txBody>
      </p:sp>
      <p:sp>
        <p:nvSpPr>
          <p:cNvPr id="23" name="Slide Number Placeholder 22"/>
          <p:cNvSpPr>
            <a:spLocks noGrp="1"/>
          </p:cNvSpPr>
          <p:nvPr>
            <p:ph type="sldNum" sz="quarter" idx="4"/>
          </p:nvPr>
        </p:nvSpPr>
        <p:spPr>
          <a:xfrm>
            <a:off x="158496" y="6210300"/>
            <a:ext cx="4953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A7E68368-AA66-1D4D-91FB-1A08E518416D}" type="slidenum">
              <a:rPr lang="en-US" smtClean="0"/>
              <a:pPr/>
              <a:t>‹#›</a:t>
            </a:fld>
            <a:endParaRPr lang="en-US"/>
          </a:p>
        </p:txBody>
      </p:sp>
      <p:sp>
        <p:nvSpPr>
          <p:cNvPr id="10" name="Rectangle 12"/>
          <p:cNvSpPr>
            <a:spLocks noChangeArrowheads="1"/>
          </p:cNvSpPr>
          <p:nvPr userDrawn="1"/>
        </p:nvSpPr>
        <p:spPr bwMode="auto">
          <a:xfrm>
            <a:off x="0" y="0"/>
            <a:ext cx="1238250" cy="1219200"/>
          </a:xfrm>
          <a:prstGeom prst="rect">
            <a:avLst/>
          </a:prstGeom>
          <a:solidFill>
            <a:schemeClr val="bg1"/>
          </a:solidFill>
          <a:ln w="12700">
            <a:noFill/>
            <a:miter lim="800000"/>
            <a:headEnd type="none" w="sm" len="sm"/>
            <a:tailEnd type="none" w="sm" len="sm"/>
          </a:ln>
          <a:effectLst/>
        </p:spPr>
        <p:txBody>
          <a:bodyPr wrap="none" anchor="ctr">
            <a:prstTxWarp prst="textNoShape">
              <a:avLst/>
            </a:prstTxWarp>
          </a:bodyPr>
          <a:lstStyle/>
          <a:p>
            <a:endParaRPr lang="en-US"/>
          </a:p>
        </p:txBody>
      </p:sp>
    </p:spTree>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Lst>
  <p:hf hdr="0" dt="0"/>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3.png"/><Relationship Id="rId5" Type="http://schemas.openxmlformats.org/officeDocument/2006/relationships/image" Target="../media/image5.png"/><Relationship Id="rId6" Type="http://schemas.openxmlformats.org/officeDocument/2006/relationships/image" Target="../media/image6.png"/><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1" Type="http://schemas.openxmlformats.org/officeDocument/2006/relationships/slideLayout" Target="../slideLayouts/slideLayout2.xml"/><Relationship Id="rId2" Type="http://schemas.openxmlformats.org/officeDocument/2006/relationships/image" Target="../media/image2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2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3.png"/><Relationship Id="rId5" Type="http://schemas.openxmlformats.org/officeDocument/2006/relationships/image" Target="../media/image5.png"/><Relationship Id="rId6" Type="http://schemas.openxmlformats.org/officeDocument/2006/relationships/image" Target="../media/image6.png"/><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 Id="rId3" Type="http://schemas.openxmlformats.org/officeDocument/2006/relationships/image" Target="../media/image32.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5.png"/><Relationship Id="rId4" Type="http://schemas.openxmlformats.org/officeDocument/2006/relationships/image" Target="../media/image36.png"/><Relationship Id="rId5" Type="http://schemas.openxmlformats.org/officeDocument/2006/relationships/image" Target="../media/image37.png"/><Relationship Id="rId6" Type="http://schemas.openxmlformats.org/officeDocument/2006/relationships/image" Target="../media/image38.png"/><Relationship Id="rId1" Type="http://schemas.openxmlformats.org/officeDocument/2006/relationships/slideLayout" Target="../slideLayouts/slideLayout2.xml"/><Relationship Id="rId2" Type="http://schemas.openxmlformats.org/officeDocument/2006/relationships/image" Target="../media/image34.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3.png"/><Relationship Id="rId8" Type="http://schemas.openxmlformats.org/officeDocument/2006/relationships/image" Target="../media/image12.png"/><Relationship Id="rId1" Type="http://schemas.openxmlformats.org/officeDocument/2006/relationships/slideLayout" Target="../slideLayouts/slideLayout7.xml"/><Relationship Id="rId2" Type="http://schemas.openxmlformats.org/officeDocument/2006/relationships/image" Target="../media/image7.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39.png"/><Relationship Id="rId4" Type="http://schemas.openxmlformats.org/officeDocument/2006/relationships/image" Target="../media/image40.png"/><Relationship Id="rId1" Type="http://schemas.openxmlformats.org/officeDocument/2006/relationships/slideLayout" Target="../slideLayouts/slideLayout6.xml"/><Relationship Id="rId2" Type="http://schemas.openxmlformats.org/officeDocument/2006/relationships/notesSlide" Target="../notesSlides/notesSlide1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41.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42.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 Id="rId3" Type="http://schemas.openxmlformats.org/officeDocument/2006/relationships/image" Target="../media/image43.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3.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3.png"/><Relationship Id="rId5" Type="http://schemas.openxmlformats.org/officeDocument/2006/relationships/image" Target="../media/image5.png"/><Relationship Id="rId6" Type="http://schemas.openxmlformats.org/officeDocument/2006/relationships/image" Target="../media/image6.png"/><Relationship Id="rId1" Type="http://schemas.openxmlformats.org/officeDocument/2006/relationships/slideLayout" Target="../slideLayouts/slideLayout7.xml"/><Relationship Id="rId2" Type="http://schemas.openxmlformats.org/officeDocument/2006/relationships/notesSlide" Target="../notesSlides/notesSlide18.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4.png"/><Relationship Id="rId3" Type="http://schemas.openxmlformats.org/officeDocument/2006/relationships/image" Target="../media/image1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3" name="Rectangle 3"/>
          <p:cNvSpPr>
            <a:spLocks noGrp="1" noChangeArrowheads="1"/>
          </p:cNvSpPr>
          <p:nvPr>
            <p:ph type="subTitle" idx="1"/>
          </p:nvPr>
        </p:nvSpPr>
        <p:spPr>
          <a:xfrm>
            <a:off x="1447800" y="3581400"/>
            <a:ext cx="7254875" cy="1752600"/>
          </a:xfrm>
        </p:spPr>
        <p:txBody>
          <a:bodyPr/>
          <a:lstStyle/>
          <a:p>
            <a:pPr eaLnBrk="1" hangingPunct="1"/>
            <a:r>
              <a:rPr lang="pt-PT" dirty="0">
                <a:ea typeface="ＭＳ Ｐゴシック" charset="-128"/>
                <a:cs typeface="ＭＳ Ｐゴシック" charset="-128"/>
              </a:rPr>
              <a:t>Mário J.</a:t>
            </a:r>
            <a:r>
              <a:rPr lang="pt-PT" dirty="0" smtClean="0">
                <a:ea typeface="ＭＳ Ｐゴシック" charset="-128"/>
                <a:cs typeface="ＭＳ Ｐゴシック" charset="-128"/>
              </a:rPr>
              <a:t> Silva</a:t>
            </a:r>
          </a:p>
          <a:p>
            <a:pPr eaLnBrk="1" hangingPunct="1"/>
            <a:r>
              <a:rPr lang="pt-PT" sz="2400" dirty="0" smtClean="0">
                <a:ea typeface="ＭＳ Ｐゴシック" charset="-128"/>
                <a:cs typeface="ＭＳ Ｐゴシック" charset="-128"/>
              </a:rPr>
              <a:t>Universidade de Lisboa, Faculdade </a:t>
            </a:r>
            <a:r>
              <a:rPr lang="pt-PT" sz="2400" dirty="0">
                <a:ea typeface="ＭＳ Ｐゴシック" charset="-128"/>
                <a:cs typeface="ＭＳ Ｐゴシック" charset="-128"/>
              </a:rPr>
              <a:t>de Ciências, Departamento de Informática</a:t>
            </a:r>
          </a:p>
          <a:p>
            <a:pPr eaLnBrk="1" hangingPunct="1"/>
            <a:r>
              <a:rPr lang="pt-PT" sz="2400" dirty="0" err="1">
                <a:ea typeface="ＭＳ Ｐゴシック" charset="-128"/>
                <a:cs typeface="ＭＳ Ｐゴシック" charset="-128"/>
              </a:rPr>
              <a:t>mjs@di.fc.ul.pt</a:t>
            </a:r>
            <a:endParaRPr lang="pt-PT" sz="2400" dirty="0">
              <a:ea typeface="ＭＳ Ｐゴシック" charset="-128"/>
              <a:cs typeface="ＭＳ Ｐゴシック" charset="-128"/>
            </a:endParaRPr>
          </a:p>
        </p:txBody>
      </p:sp>
      <p:sp>
        <p:nvSpPr>
          <p:cNvPr id="15362" name="Rectangle 2"/>
          <p:cNvSpPr>
            <a:spLocks noGrp="1" noChangeArrowheads="1"/>
          </p:cNvSpPr>
          <p:nvPr>
            <p:ph type="ctrTitle"/>
          </p:nvPr>
        </p:nvSpPr>
        <p:spPr>
          <a:xfrm>
            <a:off x="304800" y="2057400"/>
            <a:ext cx="9601200" cy="1470025"/>
          </a:xfrm>
        </p:spPr>
        <p:txBody>
          <a:bodyPr/>
          <a:lstStyle/>
          <a:p>
            <a:r>
              <a:rPr lang="en-US" dirty="0" smtClean="0">
                <a:ea typeface="ＭＳ Ｐゴシック" charset="-128"/>
                <a:cs typeface="ＭＳ Ｐゴシック" charset="-128"/>
              </a:rPr>
              <a:t>WP3 – Information Platform</a:t>
            </a:r>
            <a:endParaRPr lang="pt-PT" dirty="0">
              <a:ea typeface="ＭＳ Ｐゴシック" charset="-128"/>
              <a:cs typeface="ＭＳ Ｐゴシック" charset="-128"/>
            </a:endParaRPr>
          </a:p>
        </p:txBody>
      </p:sp>
      <p:pic>
        <p:nvPicPr>
          <p:cNvPr id="15364" name="Picture 4" descr="logo-UL"/>
          <p:cNvPicPr>
            <a:picLocks noChangeAspect="1" noChangeArrowheads="1"/>
          </p:cNvPicPr>
          <p:nvPr/>
        </p:nvPicPr>
        <p:blipFill>
          <a:blip r:embed="rId3"/>
          <a:srcRect/>
          <a:stretch>
            <a:fillRect/>
          </a:stretch>
        </p:blipFill>
        <p:spPr bwMode="auto">
          <a:xfrm>
            <a:off x="7848600" y="5029200"/>
            <a:ext cx="1676400" cy="1548063"/>
          </a:xfrm>
          <a:prstGeom prst="rect">
            <a:avLst/>
          </a:prstGeom>
          <a:noFill/>
          <a:ln w="9525">
            <a:noFill/>
            <a:miter lim="800000"/>
            <a:headEnd/>
            <a:tailEnd/>
          </a:ln>
        </p:spPr>
      </p:pic>
      <p:pic>
        <p:nvPicPr>
          <p:cNvPr id="5" name="Picture 4"/>
          <p:cNvPicPr>
            <a:picLocks noChangeAspect="1"/>
          </p:cNvPicPr>
          <p:nvPr/>
        </p:nvPicPr>
        <p:blipFill>
          <a:blip r:embed="rId4"/>
          <a:stretch>
            <a:fillRect/>
          </a:stretch>
        </p:blipFill>
        <p:spPr>
          <a:xfrm>
            <a:off x="1371601" y="789562"/>
            <a:ext cx="7010400" cy="1267838"/>
          </a:xfrm>
          <a:prstGeom prst="rect">
            <a:avLst/>
          </a:prstGeom>
        </p:spPr>
      </p:pic>
    </p:spTree>
  </p:cSld>
  <p:clrMapOvr>
    <a:masterClrMapping/>
  </p:clrMapOvr>
  <p:transition advTm="22288"/>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l"/>
            <a:r>
              <a:rPr lang="pt-PT" dirty="0" smtClean="0"/>
              <a:t>Data </a:t>
            </a:r>
            <a:r>
              <a:rPr lang="pt-PT" dirty="0" err="1" smtClean="0"/>
              <a:t>in</a:t>
            </a:r>
            <a:r>
              <a:rPr lang="pt-PT" dirty="0" smtClean="0"/>
              <a:t> </a:t>
            </a:r>
            <a:r>
              <a:rPr lang="pt-PT" dirty="0" err="1" smtClean="0"/>
              <a:t>Epiwork</a:t>
            </a:r>
            <a:endParaRPr lang="pt-PT" dirty="0"/>
          </a:p>
        </p:txBody>
      </p:sp>
      <p:sp>
        <p:nvSpPr>
          <p:cNvPr id="10" name="Text Placeholder 9"/>
          <p:cNvSpPr>
            <a:spLocks noGrp="1"/>
          </p:cNvSpPr>
          <p:nvPr>
            <p:ph type="body" idx="1"/>
          </p:nvPr>
        </p:nvSpPr>
        <p:spPr/>
        <p:txBody>
          <a:bodyPr/>
          <a:lstStyle/>
          <a:p>
            <a:r>
              <a:rPr lang="pt-PT" dirty="0" err="1" smtClean="0"/>
              <a:t>Classic</a:t>
            </a:r>
            <a:r>
              <a:rPr lang="pt-PT" dirty="0" smtClean="0"/>
              <a:t> </a:t>
            </a:r>
            <a:r>
              <a:rPr lang="pt-PT" dirty="0" err="1" smtClean="0"/>
              <a:t>Sources</a:t>
            </a:r>
            <a:r>
              <a:rPr lang="pt-PT" dirty="0" smtClean="0"/>
              <a:t>	</a:t>
            </a:r>
            <a:endParaRPr lang="pt-PT" dirty="0"/>
          </a:p>
        </p:txBody>
      </p:sp>
      <p:sp>
        <p:nvSpPr>
          <p:cNvPr id="11" name="Text Placeholder 10"/>
          <p:cNvSpPr>
            <a:spLocks noGrp="1"/>
          </p:cNvSpPr>
          <p:nvPr>
            <p:ph type="body" sz="half" idx="3"/>
          </p:nvPr>
        </p:nvSpPr>
        <p:spPr/>
        <p:txBody>
          <a:bodyPr/>
          <a:lstStyle/>
          <a:p>
            <a:r>
              <a:rPr lang="pt-PT" dirty="0" err="1" smtClean="0"/>
              <a:t>Modern</a:t>
            </a:r>
            <a:r>
              <a:rPr lang="pt-PT" dirty="0" smtClean="0"/>
              <a:t> </a:t>
            </a:r>
            <a:r>
              <a:rPr lang="pt-PT" dirty="0" err="1" smtClean="0"/>
              <a:t>Sources</a:t>
            </a:r>
            <a:endParaRPr lang="pt-PT" dirty="0"/>
          </a:p>
        </p:txBody>
      </p:sp>
      <p:sp>
        <p:nvSpPr>
          <p:cNvPr id="8" name="Footer Placeholder 7"/>
          <p:cNvSpPr>
            <a:spLocks noGrp="1"/>
          </p:cNvSpPr>
          <p:nvPr>
            <p:ph type="ftr" sz="quarter" idx="11"/>
          </p:nvPr>
        </p:nvSpPr>
        <p:spPr/>
        <p:txBody>
          <a:bodyPr/>
          <a:lstStyle/>
          <a:p>
            <a:r>
              <a:rPr lang="en-US" smtClean="0"/>
              <a:t>15 Mar 2011 -  2nd Epiwork Review Brussels</a:t>
            </a:r>
            <a:endParaRPr lang="en-US"/>
          </a:p>
        </p:txBody>
      </p:sp>
      <p:sp>
        <p:nvSpPr>
          <p:cNvPr id="2" name="Slide Number Placeholder 1"/>
          <p:cNvSpPr>
            <a:spLocks noGrp="1"/>
          </p:cNvSpPr>
          <p:nvPr>
            <p:ph type="sldNum" sz="quarter" idx="12"/>
          </p:nvPr>
        </p:nvSpPr>
        <p:spPr/>
        <p:txBody>
          <a:bodyPr/>
          <a:lstStyle/>
          <a:p>
            <a:fld id="{73A5EC21-C29A-C445-8386-FB5AD3848CDB}" type="slidenum">
              <a:rPr lang="en-US" smtClean="0"/>
              <a:pPr/>
              <a:t>10</a:t>
            </a:fld>
            <a:endParaRPr lang="en-US"/>
          </a:p>
        </p:txBody>
      </p:sp>
      <p:sp>
        <p:nvSpPr>
          <p:cNvPr id="4" name="Content Placeholder 3"/>
          <p:cNvSpPr>
            <a:spLocks noGrp="1"/>
          </p:cNvSpPr>
          <p:nvPr>
            <p:ph sz="half" idx="2"/>
          </p:nvPr>
        </p:nvSpPr>
        <p:spPr/>
        <p:txBody>
          <a:bodyPr/>
          <a:lstStyle/>
          <a:p>
            <a:r>
              <a:rPr lang="pt-PT" dirty="0" smtClean="0"/>
              <a:t>[</a:t>
            </a:r>
            <a:r>
              <a:rPr lang="pt-PT" dirty="0" err="1" smtClean="0"/>
              <a:t>National</a:t>
            </a:r>
            <a:r>
              <a:rPr lang="pt-PT" dirty="0" smtClean="0"/>
              <a:t> </a:t>
            </a:r>
            <a:r>
              <a:rPr lang="pt-PT" dirty="0" err="1" smtClean="0"/>
              <a:t>Bureau</a:t>
            </a:r>
            <a:r>
              <a:rPr lang="pt-PT" dirty="0" smtClean="0"/>
              <a:t> </a:t>
            </a:r>
            <a:r>
              <a:rPr lang="pt-PT" dirty="0" err="1" smtClean="0"/>
              <a:t>of</a:t>
            </a:r>
            <a:r>
              <a:rPr lang="pt-PT" dirty="0" smtClean="0"/>
              <a:t> </a:t>
            </a:r>
            <a:r>
              <a:rPr lang="pt-PT" dirty="0" err="1" smtClean="0"/>
              <a:t>Statistics</a:t>
            </a:r>
            <a:r>
              <a:rPr lang="pt-PT" dirty="0" smtClean="0"/>
              <a:t>] </a:t>
            </a:r>
            <a:br>
              <a:rPr lang="pt-PT" dirty="0" smtClean="0"/>
            </a:br>
            <a:r>
              <a:rPr lang="pt-PT" dirty="0" err="1" smtClean="0"/>
              <a:t>demographics</a:t>
            </a:r>
            <a:r>
              <a:rPr lang="pt-PT" dirty="0" smtClean="0"/>
              <a:t>, </a:t>
            </a:r>
            <a:r>
              <a:rPr lang="pt-PT" dirty="0" err="1" smtClean="0"/>
              <a:t>transportation</a:t>
            </a:r>
            <a:r>
              <a:rPr lang="pt-PT" dirty="0" smtClean="0"/>
              <a:t> data, ..</a:t>
            </a:r>
          </a:p>
          <a:p>
            <a:r>
              <a:rPr lang="pt-PT" dirty="0" smtClean="0"/>
              <a:t>[</a:t>
            </a:r>
            <a:r>
              <a:rPr lang="pt-PT" dirty="0" err="1" smtClean="0"/>
              <a:t>Public</a:t>
            </a:r>
            <a:r>
              <a:rPr lang="pt-PT" dirty="0" smtClean="0"/>
              <a:t> </a:t>
            </a:r>
            <a:r>
              <a:rPr lang="pt-PT" dirty="0" err="1" smtClean="0"/>
              <a:t>Health</a:t>
            </a:r>
            <a:r>
              <a:rPr lang="pt-PT" dirty="0" smtClean="0"/>
              <a:t> </a:t>
            </a:r>
            <a:r>
              <a:rPr lang="pt-PT" dirty="0" err="1" smtClean="0"/>
              <a:t>authorities</a:t>
            </a:r>
            <a:r>
              <a:rPr lang="pt-PT" dirty="0" smtClean="0"/>
              <a:t>] </a:t>
            </a:r>
            <a:br>
              <a:rPr lang="pt-PT" dirty="0" smtClean="0"/>
            </a:br>
            <a:r>
              <a:rPr lang="pt-PT" dirty="0" err="1" smtClean="0"/>
              <a:t>surveillance</a:t>
            </a:r>
            <a:r>
              <a:rPr lang="pt-PT" dirty="0" smtClean="0"/>
              <a:t> data (</a:t>
            </a:r>
            <a:r>
              <a:rPr lang="pt-PT" dirty="0" err="1" smtClean="0"/>
              <a:t>maybe</a:t>
            </a:r>
            <a:r>
              <a:rPr lang="pt-PT" dirty="0" smtClean="0"/>
              <a:t>?)</a:t>
            </a:r>
          </a:p>
        </p:txBody>
      </p:sp>
      <p:sp>
        <p:nvSpPr>
          <p:cNvPr id="12" name="Content Placeholder 11"/>
          <p:cNvSpPr>
            <a:spLocks noGrp="1"/>
          </p:cNvSpPr>
          <p:nvPr>
            <p:ph sz="half" idx="4"/>
          </p:nvPr>
        </p:nvSpPr>
        <p:spPr/>
        <p:txBody>
          <a:bodyPr/>
          <a:lstStyle/>
          <a:p>
            <a:r>
              <a:rPr lang="pt-PT" b="1" dirty="0" smtClean="0"/>
              <a:t>[Internet </a:t>
            </a:r>
            <a:r>
              <a:rPr lang="pt-PT" b="1" dirty="0" err="1" smtClean="0"/>
              <a:t>Monitoring</a:t>
            </a:r>
            <a:r>
              <a:rPr lang="pt-PT" b="1" dirty="0" smtClean="0"/>
              <a:t> </a:t>
            </a:r>
            <a:r>
              <a:rPr lang="pt-PT" b="1" dirty="0" err="1" smtClean="0"/>
              <a:t>Sources</a:t>
            </a:r>
            <a:r>
              <a:rPr lang="pt-PT" b="1" dirty="0" smtClean="0"/>
              <a:t>]</a:t>
            </a:r>
          </a:p>
          <a:p>
            <a:r>
              <a:rPr lang="pt-PT" b="1" dirty="0" smtClean="0"/>
              <a:t>[Social Media]</a:t>
            </a:r>
            <a:br>
              <a:rPr lang="pt-PT" b="1" dirty="0" smtClean="0"/>
            </a:br>
            <a:r>
              <a:rPr lang="pt-PT" b="1" dirty="0" err="1" smtClean="0"/>
              <a:t>behavioural</a:t>
            </a:r>
            <a:r>
              <a:rPr lang="pt-PT" b="1" dirty="0" smtClean="0"/>
              <a:t> data</a:t>
            </a:r>
          </a:p>
          <a:p>
            <a:endParaRPr lang="pt-PT" dirty="0"/>
          </a:p>
        </p:txBody>
      </p:sp>
      <p:sp>
        <p:nvSpPr>
          <p:cNvPr id="5" name="Rounded Rectangle 4"/>
          <p:cNvSpPr/>
          <p:nvPr/>
        </p:nvSpPr>
        <p:spPr bwMode="auto">
          <a:xfrm>
            <a:off x="304800" y="4800600"/>
            <a:ext cx="9067800" cy="1066800"/>
          </a:xfrm>
          <a:prstGeom prst="roundRect">
            <a:avLst/>
          </a:prstGeom>
          <a:ln>
            <a:headEnd type="none" w="sm" len="sm"/>
            <a:tailEnd type="none" w="sm" len="sm"/>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pt-PT" sz="2800" dirty="0" smtClean="0">
                <a:latin typeface="Arial"/>
                <a:cs typeface="Arial"/>
              </a:rPr>
              <a:t>To </a:t>
            </a:r>
            <a:r>
              <a:rPr lang="pt-PT" sz="2800" dirty="0" err="1" smtClean="0">
                <a:latin typeface="Arial"/>
                <a:cs typeface="Arial"/>
              </a:rPr>
              <a:t>be</a:t>
            </a:r>
            <a:r>
              <a:rPr lang="pt-PT" sz="2800" dirty="0" smtClean="0">
                <a:latin typeface="Arial"/>
                <a:cs typeface="Arial"/>
              </a:rPr>
              <a:t> </a:t>
            </a:r>
            <a:r>
              <a:rPr lang="pt-PT" sz="2800" dirty="0" err="1" smtClean="0">
                <a:latin typeface="Arial"/>
                <a:cs typeface="Arial"/>
              </a:rPr>
              <a:t>shared</a:t>
            </a:r>
            <a:r>
              <a:rPr lang="pt-PT" sz="2800" dirty="0" smtClean="0">
                <a:latin typeface="Arial"/>
                <a:cs typeface="Arial"/>
              </a:rPr>
              <a:t> </a:t>
            </a:r>
            <a:r>
              <a:rPr lang="pt-PT" sz="2800" dirty="0" err="1" smtClean="0">
                <a:latin typeface="Arial"/>
                <a:cs typeface="Arial"/>
              </a:rPr>
              <a:t>by</a:t>
            </a:r>
            <a:r>
              <a:rPr lang="pt-PT" sz="2800" dirty="0" smtClean="0">
                <a:latin typeface="Arial"/>
                <a:cs typeface="Arial"/>
              </a:rPr>
              <a:t> </a:t>
            </a:r>
            <a:r>
              <a:rPr lang="pt-PT" sz="2800" dirty="0" err="1" smtClean="0">
                <a:latin typeface="Arial"/>
                <a:cs typeface="Arial"/>
              </a:rPr>
              <a:t>epidemic</a:t>
            </a:r>
            <a:r>
              <a:rPr lang="pt-PT" sz="2800" dirty="0" smtClean="0">
                <a:latin typeface="Arial"/>
                <a:cs typeface="Arial"/>
              </a:rPr>
              <a:t> </a:t>
            </a:r>
            <a:r>
              <a:rPr lang="pt-PT" sz="2800" dirty="0" err="1" smtClean="0">
                <a:latin typeface="Arial"/>
                <a:cs typeface="Arial"/>
              </a:rPr>
              <a:t>modellers</a:t>
            </a:r>
            <a:r>
              <a:rPr lang="pt-PT" sz="2800" dirty="0" smtClean="0">
                <a:latin typeface="Arial"/>
                <a:cs typeface="Arial"/>
              </a:rPr>
              <a:t> </a:t>
            </a:r>
            <a:r>
              <a:rPr lang="pt-PT" sz="2800" dirty="0" err="1" smtClean="0">
                <a:latin typeface="Arial"/>
                <a:cs typeface="Arial"/>
              </a:rPr>
              <a:t>in</a:t>
            </a:r>
            <a:r>
              <a:rPr lang="pt-PT" sz="2800" dirty="0" smtClean="0">
                <a:latin typeface="Arial"/>
                <a:cs typeface="Arial"/>
              </a:rPr>
              <a:t> a digital </a:t>
            </a:r>
            <a:r>
              <a:rPr lang="pt-PT" sz="2800" dirty="0" err="1" smtClean="0">
                <a:latin typeface="Arial"/>
                <a:cs typeface="Arial"/>
              </a:rPr>
              <a:t>library</a:t>
            </a:r>
            <a:r>
              <a:rPr lang="pt-PT" sz="2800" dirty="0" smtClean="0">
                <a:latin typeface="Arial"/>
                <a:cs typeface="Arial"/>
              </a:rPr>
              <a:t>, </a:t>
            </a:r>
            <a:r>
              <a:rPr lang="pt-PT" sz="2800" dirty="0" err="1" smtClean="0">
                <a:latin typeface="Arial"/>
                <a:cs typeface="Arial"/>
              </a:rPr>
              <a:t>dubbed</a:t>
            </a:r>
            <a:r>
              <a:rPr lang="pt-PT" sz="2800" dirty="0" smtClean="0">
                <a:latin typeface="Arial"/>
                <a:cs typeface="Arial"/>
              </a:rPr>
              <a:t> </a:t>
            </a:r>
            <a:r>
              <a:rPr lang="pt-PT" sz="2800" dirty="0" err="1" smtClean="0">
                <a:latin typeface="Arial"/>
                <a:cs typeface="Arial"/>
              </a:rPr>
              <a:t>the</a:t>
            </a:r>
            <a:r>
              <a:rPr lang="pt-PT" sz="2800" dirty="0" smtClean="0">
                <a:latin typeface="Arial"/>
                <a:cs typeface="Arial"/>
              </a:rPr>
              <a:t> </a:t>
            </a:r>
            <a:r>
              <a:rPr lang="pt-PT" sz="2800" b="1" dirty="0" err="1" smtClean="0">
                <a:latin typeface="Arial"/>
                <a:cs typeface="Arial"/>
              </a:rPr>
              <a:t>Epidemic</a:t>
            </a:r>
            <a:r>
              <a:rPr lang="pt-PT" sz="2800" b="1" dirty="0" smtClean="0">
                <a:latin typeface="Arial"/>
                <a:cs typeface="Arial"/>
              </a:rPr>
              <a:t> </a:t>
            </a:r>
            <a:r>
              <a:rPr lang="pt-PT" sz="2800" b="1" dirty="0" err="1" smtClean="0">
                <a:latin typeface="Arial"/>
                <a:cs typeface="Arial"/>
              </a:rPr>
              <a:t>Marketplace</a:t>
            </a:r>
            <a:endParaRPr kumimoji="0" lang="pt-PT" sz="2800" b="1" i="0" u="none" strike="noStrike" cap="none" normalizeH="0" baseline="0" dirty="0">
              <a:ln>
                <a:noFill/>
              </a:ln>
              <a:solidFill>
                <a:schemeClr val="tx1"/>
              </a:solidFill>
              <a:effectLst/>
              <a:latin typeface="Arial"/>
              <a:cs typeface="Arial"/>
            </a:endParaRPr>
          </a:p>
        </p:txBody>
      </p:sp>
      <p:pic>
        <p:nvPicPr>
          <p:cNvPr id="7" name="Picture 6"/>
          <p:cNvPicPr>
            <a:picLocks noChangeAspect="1"/>
          </p:cNvPicPr>
          <p:nvPr/>
        </p:nvPicPr>
        <p:blipFill>
          <a:blip r:embed="rId2"/>
          <a:stretch>
            <a:fillRect/>
          </a:stretch>
        </p:blipFill>
        <p:spPr>
          <a:xfrm>
            <a:off x="2743200" y="698769"/>
            <a:ext cx="3657600" cy="661481"/>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 name="Title 11"/>
          <p:cNvSpPr>
            <a:spLocks noGrp="1"/>
          </p:cNvSpPr>
          <p:nvPr>
            <p:ph type="title" idx="4294967295"/>
          </p:nvPr>
        </p:nvSpPr>
        <p:spPr/>
        <p:txBody>
          <a:bodyPr/>
          <a:lstStyle/>
          <a:p>
            <a:pPr algn="ctr"/>
            <a:r>
              <a:rPr lang="pt-PT" dirty="0" err="1" smtClean="0"/>
              <a:t>Epiwork</a:t>
            </a:r>
            <a:endParaRPr lang="pt-PT" dirty="0"/>
          </a:p>
        </p:txBody>
      </p:sp>
      <p:sp>
        <p:nvSpPr>
          <p:cNvPr id="6" name="Slide Number Placeholder 5"/>
          <p:cNvSpPr>
            <a:spLocks noGrp="1"/>
          </p:cNvSpPr>
          <p:nvPr>
            <p:ph type="sldNum" sz="quarter" idx="12"/>
          </p:nvPr>
        </p:nvSpPr>
        <p:spPr/>
        <p:txBody>
          <a:bodyPr/>
          <a:lstStyle/>
          <a:p>
            <a:fld id="{75A8CA83-5A82-4145-A6AC-33E38FE67D01}" type="slidenum">
              <a:rPr lang="en-US" smtClean="0"/>
              <a:pPr/>
              <a:t>11</a:t>
            </a:fld>
            <a:endParaRPr lang="en-US"/>
          </a:p>
        </p:txBody>
      </p:sp>
      <p:pic>
        <p:nvPicPr>
          <p:cNvPr id="7" name="Picture 6"/>
          <p:cNvPicPr>
            <a:picLocks noChangeAspect="1"/>
          </p:cNvPicPr>
          <p:nvPr/>
        </p:nvPicPr>
        <p:blipFill>
          <a:blip r:embed="rId3"/>
          <a:stretch>
            <a:fillRect/>
          </a:stretch>
        </p:blipFill>
        <p:spPr>
          <a:xfrm>
            <a:off x="1676400" y="1066800"/>
            <a:ext cx="6515100" cy="5130800"/>
          </a:xfrm>
          <a:prstGeom prst="rect">
            <a:avLst/>
          </a:prstGeom>
          <a:ln w="57150" cap="flat" cmpd="sng" algn="ctr">
            <a:solidFill>
              <a:srgbClr val="FF0000"/>
            </a:solidFill>
            <a:prstDash val="solid"/>
            <a:round/>
            <a:headEnd type="none" w="med" len="med"/>
            <a:tailEnd type="none" w="med" len="med"/>
          </a:ln>
        </p:spPr>
      </p:pic>
      <p:pic>
        <p:nvPicPr>
          <p:cNvPr id="17" name="Picture 16"/>
          <p:cNvPicPr>
            <a:picLocks noChangeAspect="1"/>
          </p:cNvPicPr>
          <p:nvPr/>
        </p:nvPicPr>
        <p:blipFill>
          <a:blip r:embed="rId4"/>
          <a:stretch>
            <a:fillRect/>
          </a:stretch>
        </p:blipFill>
        <p:spPr>
          <a:xfrm>
            <a:off x="1828800" y="647430"/>
            <a:ext cx="5689600" cy="1028970"/>
          </a:xfrm>
          <a:prstGeom prst="rect">
            <a:avLst/>
          </a:prstGeom>
        </p:spPr>
      </p:pic>
      <p:pic>
        <p:nvPicPr>
          <p:cNvPr id="18" name="Picture 17"/>
          <p:cNvPicPr>
            <a:picLocks noChangeAspect="1"/>
          </p:cNvPicPr>
          <p:nvPr/>
        </p:nvPicPr>
        <p:blipFill>
          <a:blip r:embed="rId5"/>
          <a:stretch>
            <a:fillRect/>
          </a:stretch>
        </p:blipFill>
        <p:spPr>
          <a:xfrm>
            <a:off x="8610600" y="5257800"/>
            <a:ext cx="1041400" cy="952500"/>
          </a:xfrm>
          <a:prstGeom prst="rect">
            <a:avLst/>
          </a:prstGeom>
        </p:spPr>
      </p:pic>
      <p:pic>
        <p:nvPicPr>
          <p:cNvPr id="19" name="Picture 18"/>
          <p:cNvPicPr>
            <a:picLocks noChangeAspect="1"/>
          </p:cNvPicPr>
          <p:nvPr/>
        </p:nvPicPr>
        <p:blipFill>
          <a:blip r:embed="rId6"/>
          <a:stretch>
            <a:fillRect/>
          </a:stretch>
        </p:blipFill>
        <p:spPr>
          <a:xfrm>
            <a:off x="8763000" y="4572000"/>
            <a:ext cx="787400" cy="546100"/>
          </a:xfrm>
          <a:prstGeom prst="rect">
            <a:avLst/>
          </a:prstGeom>
        </p:spPr>
      </p:pic>
      <p:sp>
        <p:nvSpPr>
          <p:cNvPr id="10" name="Footer Placeholder 9"/>
          <p:cNvSpPr>
            <a:spLocks noGrp="1"/>
          </p:cNvSpPr>
          <p:nvPr>
            <p:ph type="ftr" sz="quarter" idx="11"/>
          </p:nvPr>
        </p:nvSpPr>
        <p:spPr/>
        <p:txBody>
          <a:bodyPr/>
          <a:lstStyle/>
          <a:p>
            <a:r>
              <a:rPr lang="en-US" smtClean="0"/>
              <a:t>15 Mar 2011 -  2nd Epiwork Review Brussels</a:t>
            </a:r>
            <a:endParaRPr lang="en-US"/>
          </a:p>
        </p:txBody>
      </p:sp>
      <p:sp>
        <p:nvSpPr>
          <p:cNvPr id="13" name="Right Arrow 12"/>
          <p:cNvSpPr/>
          <p:nvPr/>
        </p:nvSpPr>
        <p:spPr bwMode="auto">
          <a:xfrm rot="16200000">
            <a:off x="5334001" y="5029199"/>
            <a:ext cx="1600200" cy="1600201"/>
          </a:xfrm>
          <a:prstGeom prst="rightArrow">
            <a:avLst/>
          </a:prstGeom>
          <a:solidFill>
            <a:srgbClr val="00A4EF"/>
          </a:solidFill>
          <a:ln>
            <a:solidFill>
              <a:schemeClr val="tx1"/>
            </a:solidFill>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err="1" smtClean="0"/>
              <a:t>Outline</a:t>
            </a:r>
            <a:endParaRPr lang="pt-PT" dirty="0"/>
          </a:p>
        </p:txBody>
      </p:sp>
      <p:sp>
        <p:nvSpPr>
          <p:cNvPr id="5" name="Footer Placeholder 4"/>
          <p:cNvSpPr>
            <a:spLocks noGrp="1"/>
          </p:cNvSpPr>
          <p:nvPr>
            <p:ph type="ftr" sz="quarter" idx="11"/>
          </p:nvPr>
        </p:nvSpPr>
        <p:spPr/>
        <p:txBody>
          <a:bodyPr/>
          <a:lstStyle/>
          <a:p>
            <a:r>
              <a:rPr lang="en-US" smtClean="0"/>
              <a:t>15 Mar 2011 -  2nd Epiwork Review Brussels</a:t>
            </a:r>
            <a:endParaRPr lang="en-US"/>
          </a:p>
        </p:txBody>
      </p:sp>
      <p:sp>
        <p:nvSpPr>
          <p:cNvPr id="6" name="Slide Number Placeholder 5"/>
          <p:cNvSpPr>
            <a:spLocks noGrp="1"/>
          </p:cNvSpPr>
          <p:nvPr>
            <p:ph type="sldNum" sz="quarter" idx="12"/>
          </p:nvPr>
        </p:nvSpPr>
        <p:spPr/>
        <p:txBody>
          <a:bodyPr/>
          <a:lstStyle/>
          <a:p>
            <a:fld id="{75A8CA83-5A82-4145-A6AC-33E38FE67D01}" type="slidenum">
              <a:rPr lang="en-US" smtClean="0"/>
              <a:pPr/>
              <a:t>12</a:t>
            </a:fld>
            <a:endParaRPr lang="en-US"/>
          </a:p>
        </p:txBody>
      </p:sp>
      <p:sp>
        <p:nvSpPr>
          <p:cNvPr id="3" name="Content Placeholder 2"/>
          <p:cNvSpPr>
            <a:spLocks noGrp="1"/>
          </p:cNvSpPr>
          <p:nvPr>
            <p:ph sz="quarter" idx="1"/>
          </p:nvPr>
        </p:nvSpPr>
        <p:spPr/>
        <p:txBody>
          <a:bodyPr>
            <a:noAutofit/>
          </a:bodyPr>
          <a:lstStyle/>
          <a:p>
            <a:pPr marL="514350" indent="-514350">
              <a:buFont typeface="+mj-lt"/>
              <a:buAutoNum type="arabicPeriod"/>
            </a:pPr>
            <a:r>
              <a:rPr lang="pt-PT" sz="4000" dirty="0" smtClean="0"/>
              <a:t>The </a:t>
            </a:r>
            <a:r>
              <a:rPr lang="pt-PT" sz="4000" dirty="0" err="1" smtClean="0"/>
              <a:t>need</a:t>
            </a:r>
            <a:r>
              <a:rPr lang="pt-PT" sz="4000" dirty="0" smtClean="0"/>
              <a:t> for </a:t>
            </a:r>
            <a:r>
              <a:rPr lang="pt-PT" sz="4000" dirty="0" err="1" smtClean="0"/>
              <a:t>an</a:t>
            </a:r>
            <a:r>
              <a:rPr lang="pt-PT" sz="4000" dirty="0" smtClean="0"/>
              <a:t> </a:t>
            </a:r>
            <a:r>
              <a:rPr lang="pt-PT" sz="4000" dirty="0" err="1" smtClean="0"/>
              <a:t>Epidemic</a:t>
            </a:r>
            <a:r>
              <a:rPr lang="pt-PT" sz="4000" dirty="0" smtClean="0"/>
              <a:t> </a:t>
            </a:r>
            <a:r>
              <a:rPr lang="pt-PT" sz="4000" dirty="0" err="1" smtClean="0"/>
              <a:t>Marketplace</a:t>
            </a:r>
            <a:endParaRPr lang="pt-PT" sz="4000" dirty="0" smtClean="0"/>
          </a:p>
          <a:p>
            <a:pPr marL="514350" indent="-514350">
              <a:buFont typeface="+mj-lt"/>
              <a:buAutoNum type="arabicPeriod"/>
            </a:pPr>
            <a:r>
              <a:rPr lang="pt-PT" sz="4000" b="1" dirty="0" err="1" smtClean="0">
                <a:solidFill>
                  <a:srgbClr val="191966"/>
                </a:solidFill>
              </a:rPr>
              <a:t>Epidemic</a:t>
            </a:r>
            <a:r>
              <a:rPr lang="pt-PT" sz="4000" b="1" dirty="0" smtClean="0">
                <a:solidFill>
                  <a:srgbClr val="191966"/>
                </a:solidFill>
              </a:rPr>
              <a:t> </a:t>
            </a:r>
            <a:r>
              <a:rPr lang="pt-PT" sz="4000" b="1" dirty="0" err="1" smtClean="0">
                <a:solidFill>
                  <a:srgbClr val="191966"/>
                </a:solidFill>
              </a:rPr>
              <a:t>Marketplace</a:t>
            </a:r>
            <a:r>
              <a:rPr lang="pt-PT" sz="4000" b="1" dirty="0" smtClean="0">
                <a:solidFill>
                  <a:srgbClr val="191966"/>
                </a:solidFill>
              </a:rPr>
              <a:t> 1.0</a:t>
            </a:r>
          </a:p>
          <a:p>
            <a:pPr marL="514350" indent="-514350">
              <a:buFont typeface="+mj-lt"/>
              <a:buAutoNum type="arabicPeriod"/>
            </a:pPr>
            <a:r>
              <a:rPr lang="en-US" sz="4000" dirty="0" smtClean="0"/>
              <a:t>D3.3 Public Release of the Epidemic Marketplace Platform</a:t>
            </a:r>
            <a:endParaRPr lang="pt-PT" sz="4000" dirty="0" smtClean="0"/>
          </a:p>
          <a:p>
            <a:pPr marL="514350" indent="-514350">
              <a:buFont typeface="+mj-lt"/>
              <a:buAutoNum type="arabicPeriod"/>
            </a:pPr>
            <a:r>
              <a:rPr lang="en-US" sz="4000" dirty="0" smtClean="0"/>
              <a:t>Where we stand and plans for work ahead</a:t>
            </a:r>
            <a:endParaRPr lang="pt-PT" sz="40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04800"/>
            <a:ext cx="8420100" cy="1143000"/>
          </a:xfrm>
        </p:spPr>
        <p:txBody>
          <a:bodyPr/>
          <a:lstStyle/>
          <a:p>
            <a:r>
              <a:rPr lang="en-GB" dirty="0" smtClean="0"/>
              <a:t>Steps for Creating the EM</a:t>
            </a:r>
            <a:endParaRPr lang="en-GB" dirty="0"/>
          </a:p>
        </p:txBody>
      </p:sp>
      <p:sp>
        <p:nvSpPr>
          <p:cNvPr id="5" name="Footer Placeholder 4"/>
          <p:cNvSpPr>
            <a:spLocks noGrp="1"/>
          </p:cNvSpPr>
          <p:nvPr>
            <p:ph type="ftr" sz="quarter" idx="11"/>
          </p:nvPr>
        </p:nvSpPr>
        <p:spPr/>
        <p:txBody>
          <a:bodyPr/>
          <a:lstStyle/>
          <a:p>
            <a:r>
              <a:rPr lang="en-US" smtClean="0"/>
              <a:t>15 Mar 2011 -  2nd Epiwork Review Brussels</a:t>
            </a:r>
            <a:endParaRPr lang="en-US"/>
          </a:p>
        </p:txBody>
      </p:sp>
      <p:sp>
        <p:nvSpPr>
          <p:cNvPr id="4" name="Slide Number Placeholder 3"/>
          <p:cNvSpPr>
            <a:spLocks noGrp="1"/>
          </p:cNvSpPr>
          <p:nvPr>
            <p:ph type="sldNum" sz="quarter" idx="12"/>
          </p:nvPr>
        </p:nvSpPr>
        <p:spPr/>
        <p:txBody>
          <a:bodyPr/>
          <a:lstStyle/>
          <a:p>
            <a:fld id="{75A8CA83-5A82-4145-A6AC-33E38FE67D01}" type="slidenum">
              <a:rPr lang="en-US" smtClean="0"/>
              <a:pPr/>
              <a:t>13</a:t>
            </a:fld>
            <a:endParaRPr lang="en-US"/>
          </a:p>
        </p:txBody>
      </p:sp>
      <p:sp>
        <p:nvSpPr>
          <p:cNvPr id="3" name="Content Placeholder 2"/>
          <p:cNvSpPr>
            <a:spLocks noGrp="1"/>
          </p:cNvSpPr>
          <p:nvPr>
            <p:ph sz="quarter" idx="1"/>
          </p:nvPr>
        </p:nvSpPr>
        <p:spPr>
          <a:xfrm>
            <a:off x="685800" y="1447800"/>
            <a:ext cx="8763000" cy="4114800"/>
          </a:xfrm>
        </p:spPr>
        <p:txBody>
          <a:bodyPr/>
          <a:lstStyle/>
          <a:p>
            <a:pPr marL="514350" indent="-514350">
              <a:buFont typeface="+mj-lt"/>
              <a:buAutoNum type="arabicPeriod"/>
            </a:pPr>
            <a:r>
              <a:rPr lang="en-GB" dirty="0" smtClean="0"/>
              <a:t>Elaborate </a:t>
            </a:r>
            <a:r>
              <a:rPr lang="en-GB" b="1" dirty="0" smtClean="0"/>
              <a:t>meta-model </a:t>
            </a:r>
            <a:r>
              <a:rPr lang="en-GB" dirty="0" smtClean="0"/>
              <a:t>for describing datasets used by epidemic modellers.</a:t>
            </a:r>
          </a:p>
          <a:p>
            <a:pPr marL="514350" indent="-514350">
              <a:buFont typeface="+mj-lt"/>
              <a:buAutoNum type="arabicPeriod"/>
            </a:pPr>
            <a:r>
              <a:rPr lang="en-GB" dirty="0" smtClean="0"/>
              <a:t>Provide </a:t>
            </a:r>
            <a:r>
              <a:rPr lang="en-GB" b="1" dirty="0" smtClean="0"/>
              <a:t>query services </a:t>
            </a:r>
            <a:r>
              <a:rPr lang="en-GB" dirty="0" smtClean="0"/>
              <a:t>over the meta-data to discover resources.</a:t>
            </a:r>
          </a:p>
          <a:p>
            <a:pPr marL="514350" indent="-514350">
              <a:buFont typeface="+mj-lt"/>
              <a:buAutoNum type="arabicPeriod"/>
            </a:pPr>
            <a:r>
              <a:rPr lang="en-GB" dirty="0" smtClean="0"/>
              <a:t>Select </a:t>
            </a:r>
            <a:r>
              <a:rPr lang="en-GB" b="1" dirty="0" smtClean="0"/>
              <a:t>ontologies </a:t>
            </a:r>
            <a:r>
              <a:rPr lang="en-GB" dirty="0" smtClean="0"/>
              <a:t>for characterizing data and develop an ontology of epidemic concepts.</a:t>
            </a:r>
          </a:p>
          <a:p>
            <a:pPr marL="514350" indent="-514350">
              <a:buFont typeface="+mj-lt"/>
              <a:buAutoNum type="arabicPeriod"/>
            </a:pPr>
            <a:r>
              <a:rPr lang="en-GB" dirty="0" smtClean="0"/>
              <a:t>Ingest, harmonize and </a:t>
            </a:r>
            <a:r>
              <a:rPr lang="en-GB" b="1" dirty="0" smtClean="0"/>
              <a:t>cross-link data.</a:t>
            </a:r>
          </a:p>
          <a:p>
            <a:pPr marL="514350" indent="-514350">
              <a:buFont typeface="+mj-lt"/>
              <a:buAutoNum type="arabicPeriod"/>
            </a:pPr>
            <a:r>
              <a:rPr lang="en-GB" dirty="0" smtClean="0"/>
              <a:t>Provide </a:t>
            </a:r>
            <a:r>
              <a:rPr lang="en-GB" b="1" dirty="0" smtClean="0"/>
              <a:t>query services to select epidemic data </a:t>
            </a:r>
            <a:r>
              <a:rPr lang="en-GB" dirty="0" smtClean="0"/>
              <a:t>using the EM meta-data and ontologies.</a:t>
            </a:r>
          </a:p>
          <a:p>
            <a:endParaRPr lang="en-GB"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err="1" smtClean="0"/>
              <a:t>Common</a:t>
            </a:r>
            <a:r>
              <a:rPr lang="pt-PT" dirty="0" smtClean="0"/>
              <a:t> </a:t>
            </a:r>
            <a:r>
              <a:rPr lang="pt-PT" dirty="0" err="1" smtClean="0"/>
              <a:t>Reference</a:t>
            </a:r>
            <a:r>
              <a:rPr lang="pt-PT" dirty="0" smtClean="0"/>
              <a:t> </a:t>
            </a:r>
            <a:r>
              <a:rPr lang="pt-PT" dirty="0" err="1" smtClean="0"/>
              <a:t>Model</a:t>
            </a:r>
            <a:endParaRPr lang="pt-PT" dirty="0"/>
          </a:p>
        </p:txBody>
      </p:sp>
      <p:sp>
        <p:nvSpPr>
          <p:cNvPr id="8" name="Footer Placeholder 7"/>
          <p:cNvSpPr>
            <a:spLocks noGrp="1"/>
          </p:cNvSpPr>
          <p:nvPr>
            <p:ph type="ftr" sz="quarter" idx="11"/>
          </p:nvPr>
        </p:nvSpPr>
        <p:spPr/>
        <p:txBody>
          <a:bodyPr/>
          <a:lstStyle/>
          <a:p>
            <a:r>
              <a:rPr lang="en-US" smtClean="0"/>
              <a:t>15 Mar 2011 -  2nd Epiwork Review Brussels</a:t>
            </a:r>
            <a:endParaRPr lang="en-US"/>
          </a:p>
        </p:txBody>
      </p:sp>
      <p:sp>
        <p:nvSpPr>
          <p:cNvPr id="6" name="Slide Number Placeholder 5"/>
          <p:cNvSpPr>
            <a:spLocks noGrp="1"/>
          </p:cNvSpPr>
          <p:nvPr>
            <p:ph type="sldNum" sz="quarter" idx="12"/>
          </p:nvPr>
        </p:nvSpPr>
        <p:spPr/>
        <p:txBody>
          <a:bodyPr/>
          <a:lstStyle/>
          <a:p>
            <a:fld id="{75A8CA83-5A82-4145-A6AC-33E38FE67D01}" type="slidenum">
              <a:rPr lang="en-US" smtClean="0"/>
              <a:pPr/>
              <a:t>14</a:t>
            </a:fld>
            <a:endParaRPr lang="en-US"/>
          </a:p>
        </p:txBody>
      </p:sp>
      <p:sp>
        <p:nvSpPr>
          <p:cNvPr id="3" name="Content Placeholder 2"/>
          <p:cNvSpPr>
            <a:spLocks noGrp="1"/>
          </p:cNvSpPr>
          <p:nvPr>
            <p:ph sz="quarter" idx="1"/>
          </p:nvPr>
        </p:nvSpPr>
        <p:spPr>
          <a:xfrm>
            <a:off x="742950" y="1981200"/>
            <a:ext cx="8401050" cy="2286000"/>
          </a:xfrm>
        </p:spPr>
        <p:txBody>
          <a:bodyPr/>
          <a:lstStyle/>
          <a:p>
            <a:r>
              <a:rPr lang="en-GB" b="1" kern="1200" dirty="0" smtClean="0">
                <a:latin typeface="Times New Roman" charset="0"/>
              </a:rPr>
              <a:t>Open domain: </a:t>
            </a:r>
            <a:r>
              <a:rPr lang="en-GB" kern="1200" dirty="0" smtClean="0">
                <a:latin typeface="Times New Roman" charset="0"/>
              </a:rPr>
              <a:t>detailed description of the datasets used in the models of all sorts of epidemics would </a:t>
            </a:r>
            <a:r>
              <a:rPr lang="en-GB" b="1" kern="1200" dirty="0" smtClean="0">
                <a:latin typeface="Times New Roman" charset="0"/>
              </a:rPr>
              <a:t>require describing virtually every kind of information</a:t>
            </a:r>
            <a:r>
              <a:rPr lang="en-GB" kern="1200" dirty="0" smtClean="0">
                <a:latin typeface="Times New Roman" charset="0"/>
              </a:rPr>
              <a:t>, given the diversity of factors and the interdisciplinary of epidemiologic studies. </a:t>
            </a:r>
          </a:p>
          <a:p>
            <a:endParaRPr lang="pt-PT" dirty="0"/>
          </a:p>
        </p:txBody>
      </p:sp>
      <p:sp>
        <p:nvSpPr>
          <p:cNvPr id="7" name="Rounded Rectangle 6"/>
          <p:cNvSpPr/>
          <p:nvPr/>
        </p:nvSpPr>
        <p:spPr bwMode="auto">
          <a:xfrm>
            <a:off x="914400" y="4495800"/>
            <a:ext cx="8610600" cy="914400"/>
          </a:xfrm>
          <a:prstGeom prst="roundRect">
            <a:avLst/>
          </a:prstGeom>
          <a:ln>
            <a:headEnd type="none" w="sm" len="sm"/>
            <a:tailEnd type="none" w="sm" len="sm"/>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algn="ctr" eaLnBrk="1" hangingPunct="1"/>
            <a:r>
              <a:rPr lang="en-GB" sz="3200" dirty="0" smtClean="0"/>
              <a:t>Data model needs to support </a:t>
            </a:r>
            <a:r>
              <a:rPr lang="en-GB" sz="3200" b="1" dirty="0" smtClean="0"/>
              <a:t>interlinked data.</a:t>
            </a:r>
            <a:endParaRPr lang="en-US" sz="3200" dirty="0" smtClean="0"/>
          </a:p>
          <a:p>
            <a:pPr marL="0" marR="0" indent="0" algn="ctr" defTabSz="914400" rtl="0" eaLnBrk="1" fontAlgn="base" latinLnBrk="0" hangingPunct="1">
              <a:lnSpc>
                <a:spcPct val="100000"/>
              </a:lnSpc>
              <a:spcBef>
                <a:spcPct val="0"/>
              </a:spcBef>
              <a:spcAft>
                <a:spcPct val="0"/>
              </a:spcAft>
              <a:buClrTx/>
              <a:buSzTx/>
              <a:buFontTx/>
              <a:buNone/>
              <a:tabLst/>
            </a:pPr>
            <a:endParaRPr kumimoji="0" lang="pt-PT" sz="3200" b="0" i="0" u="none" strike="noStrike" cap="none" normalizeH="0" baseline="0" dirty="0">
              <a:ln>
                <a:noFill/>
              </a:ln>
              <a:solidFill>
                <a:schemeClr val="tx1"/>
              </a:solidFill>
              <a:effectLst/>
              <a:latin typeface="Times New Roman" pitchFamily="-65"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err="1" smtClean="0"/>
              <a:t>Meta-data</a:t>
            </a:r>
            <a:r>
              <a:rPr lang="pt-PT" dirty="0" smtClean="0"/>
              <a:t> </a:t>
            </a:r>
            <a:r>
              <a:rPr lang="pt-PT" dirty="0" err="1" smtClean="0"/>
              <a:t>and</a:t>
            </a:r>
            <a:r>
              <a:rPr lang="pt-PT" dirty="0" smtClean="0"/>
              <a:t> Ontologies</a:t>
            </a:r>
            <a:endParaRPr lang="pt-PT" dirty="0"/>
          </a:p>
        </p:txBody>
      </p:sp>
      <p:sp>
        <p:nvSpPr>
          <p:cNvPr id="5" name="Footer Placeholder 4"/>
          <p:cNvSpPr>
            <a:spLocks noGrp="1"/>
          </p:cNvSpPr>
          <p:nvPr>
            <p:ph type="ftr" sz="quarter" idx="11"/>
          </p:nvPr>
        </p:nvSpPr>
        <p:spPr/>
        <p:txBody>
          <a:bodyPr/>
          <a:lstStyle/>
          <a:p>
            <a:r>
              <a:rPr lang="en-US" smtClean="0"/>
              <a:t>15 Mar 2011 -  2nd Epiwork Review Brussels</a:t>
            </a:r>
            <a:endParaRPr lang="en-US"/>
          </a:p>
        </p:txBody>
      </p:sp>
      <p:sp>
        <p:nvSpPr>
          <p:cNvPr id="4" name="Slide Number Placeholder 3"/>
          <p:cNvSpPr>
            <a:spLocks noGrp="1"/>
          </p:cNvSpPr>
          <p:nvPr>
            <p:ph type="sldNum" sz="quarter" idx="12"/>
          </p:nvPr>
        </p:nvSpPr>
        <p:spPr/>
        <p:txBody>
          <a:bodyPr/>
          <a:lstStyle/>
          <a:p>
            <a:fld id="{75A8CA83-5A82-4145-A6AC-33E38FE67D01}" type="slidenum">
              <a:rPr lang="en-US" smtClean="0"/>
              <a:pPr/>
              <a:t>15</a:t>
            </a:fld>
            <a:endParaRPr lang="en-US"/>
          </a:p>
        </p:txBody>
      </p:sp>
      <p:sp>
        <p:nvSpPr>
          <p:cNvPr id="3" name="Content Placeholder 2"/>
          <p:cNvSpPr>
            <a:spLocks noGrp="1"/>
          </p:cNvSpPr>
          <p:nvPr>
            <p:ph sz="quarter" idx="1"/>
          </p:nvPr>
        </p:nvSpPr>
        <p:spPr>
          <a:xfrm>
            <a:off x="685800" y="1752600"/>
            <a:ext cx="8763000" cy="4114800"/>
          </a:xfrm>
        </p:spPr>
        <p:txBody>
          <a:bodyPr>
            <a:normAutofit/>
          </a:bodyPr>
          <a:lstStyle/>
          <a:p>
            <a:r>
              <a:rPr lang="en-GB" kern="1200" dirty="0" smtClean="0">
                <a:latin typeface="Times New Roman" charset="0"/>
              </a:rPr>
              <a:t>The </a:t>
            </a:r>
            <a:r>
              <a:rPr lang="en-GB" b="1" kern="1200" dirty="0" smtClean="0">
                <a:solidFill>
                  <a:srgbClr val="2D2DB9"/>
                </a:solidFill>
                <a:latin typeface="Times New Roman" charset="0"/>
              </a:rPr>
              <a:t>information model </a:t>
            </a:r>
            <a:r>
              <a:rPr lang="en-GB" kern="1200" dirty="0" smtClean="0">
                <a:latin typeface="Times New Roman" charset="0"/>
              </a:rPr>
              <a:t>of the EM is directly </a:t>
            </a:r>
            <a:r>
              <a:rPr lang="en-GB" b="1" kern="1200" dirty="0" smtClean="0">
                <a:solidFill>
                  <a:schemeClr val="accent6"/>
                </a:solidFill>
                <a:latin typeface="Times New Roman" charset="0"/>
              </a:rPr>
              <a:t>defined as metadata and ontologies.</a:t>
            </a:r>
          </a:p>
          <a:p>
            <a:pPr>
              <a:buNone/>
            </a:pPr>
            <a:r>
              <a:rPr lang="en-GB" b="1" kern="1200" dirty="0" smtClean="0">
                <a:solidFill>
                  <a:schemeClr val="accent6"/>
                </a:solidFill>
                <a:latin typeface="Times New Roman" charset="0"/>
              </a:rPr>
              <a:t> </a:t>
            </a:r>
            <a:r>
              <a:rPr lang="en-GB" kern="1200" dirty="0" smtClean="0">
                <a:latin typeface="Times New Roman" charset="0"/>
              </a:rPr>
              <a:t> </a:t>
            </a:r>
            <a:endParaRPr lang="en-US" kern="1200" dirty="0" smtClean="0">
              <a:latin typeface="Times New Roman" charset="0"/>
            </a:endParaRPr>
          </a:p>
          <a:p>
            <a:r>
              <a:rPr lang="en-GB" dirty="0" smtClean="0">
                <a:latin typeface="Times New Roman" charset="0"/>
              </a:rPr>
              <a:t>Ontology and Meta-data s</a:t>
            </a:r>
            <a:r>
              <a:rPr lang="en-GB" kern="1200" dirty="0" smtClean="0">
                <a:latin typeface="Times New Roman" charset="0"/>
              </a:rPr>
              <a:t>tandards, the Pros and Cons of using them, annotation and deployment strategies, and the steps for creating an </a:t>
            </a:r>
            <a:r>
              <a:rPr lang="en-GB" kern="1200" dirty="0" err="1" smtClean="0">
                <a:latin typeface="Times New Roman" charset="0"/>
              </a:rPr>
              <a:t>metamodel</a:t>
            </a:r>
            <a:r>
              <a:rPr lang="en-GB" kern="1200" dirty="0" smtClean="0">
                <a:latin typeface="Times New Roman" charset="0"/>
              </a:rPr>
              <a:t> for epidemic data </a:t>
            </a:r>
            <a:r>
              <a:rPr lang="en-GB" dirty="0" smtClean="0">
                <a:latin typeface="Times New Roman" charset="0"/>
              </a:rPr>
              <a:t>were the subject of D3.1 reviewed last year.</a:t>
            </a:r>
            <a:br>
              <a:rPr lang="en-GB" dirty="0" smtClean="0">
                <a:latin typeface="Times New Roman" charset="0"/>
              </a:rPr>
            </a:br>
            <a:endParaRPr lang="pt-PT"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 name="Picture 6" descr="distribution europe-1"/>
          <p:cNvPicPr/>
          <p:nvPr/>
        </p:nvPicPr>
        <p:blipFill>
          <a:blip r:embed="rId2"/>
          <a:srcRect/>
          <a:stretch>
            <a:fillRect/>
          </a:stretch>
        </p:blipFill>
        <p:spPr bwMode="auto">
          <a:xfrm>
            <a:off x="1789858" y="228600"/>
            <a:ext cx="6592142" cy="5909466"/>
          </a:xfrm>
          <a:prstGeom prst="rect">
            <a:avLst/>
          </a:prstGeom>
          <a:noFill/>
          <a:ln w="9525">
            <a:noFill/>
            <a:miter lim="800000"/>
            <a:headEnd/>
            <a:tailEnd/>
          </a:ln>
        </p:spPr>
      </p:pic>
      <p:sp>
        <p:nvSpPr>
          <p:cNvPr id="5" name="Title 4"/>
          <p:cNvSpPr>
            <a:spLocks noGrp="1"/>
          </p:cNvSpPr>
          <p:nvPr>
            <p:ph type="title"/>
          </p:nvPr>
        </p:nvSpPr>
        <p:spPr>
          <a:xfrm>
            <a:off x="914400" y="0"/>
            <a:ext cx="8420100" cy="1143000"/>
          </a:xfrm>
        </p:spPr>
        <p:txBody>
          <a:bodyPr>
            <a:normAutofit/>
          </a:bodyPr>
          <a:lstStyle/>
          <a:p>
            <a:r>
              <a:rPr lang="pt-PT" dirty="0" smtClean="0"/>
              <a:t>EM: </a:t>
            </a:r>
            <a:r>
              <a:rPr lang="pt-PT" dirty="0" err="1" smtClean="0"/>
              <a:t>Main</a:t>
            </a:r>
            <a:r>
              <a:rPr lang="pt-PT" dirty="0" smtClean="0"/>
              <a:t> </a:t>
            </a:r>
            <a:r>
              <a:rPr lang="pt-PT" dirty="0" err="1" smtClean="0"/>
              <a:t>Components</a:t>
            </a:r>
            <a:endParaRPr lang="pt-PT" dirty="0"/>
          </a:p>
        </p:txBody>
      </p:sp>
      <p:sp>
        <p:nvSpPr>
          <p:cNvPr id="4" name="Footer Placeholder 3"/>
          <p:cNvSpPr>
            <a:spLocks noGrp="1"/>
          </p:cNvSpPr>
          <p:nvPr>
            <p:ph type="ftr" sz="quarter" idx="11"/>
          </p:nvPr>
        </p:nvSpPr>
        <p:spPr/>
        <p:txBody>
          <a:bodyPr/>
          <a:lstStyle/>
          <a:p>
            <a:r>
              <a:rPr lang="en-US" smtClean="0"/>
              <a:t>15 Mar 2011 -  2nd Epiwork Review Brussels</a:t>
            </a:r>
            <a:endParaRPr lang="en-US"/>
          </a:p>
        </p:txBody>
      </p:sp>
      <p:sp>
        <p:nvSpPr>
          <p:cNvPr id="6" name="Slide Number Placeholder 5"/>
          <p:cNvSpPr>
            <a:spLocks noGrp="1"/>
          </p:cNvSpPr>
          <p:nvPr>
            <p:ph type="sldNum" sz="quarter" idx="12"/>
          </p:nvPr>
        </p:nvSpPr>
        <p:spPr/>
        <p:txBody>
          <a:bodyPr/>
          <a:lstStyle/>
          <a:p>
            <a:fld id="{75A8CA83-5A82-4145-A6AC-33E38FE67D01}" type="slidenum">
              <a:rPr lang="en-US" smtClean="0"/>
              <a:pPr/>
              <a:t>16</a:t>
            </a:fld>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6248400" y="3200400"/>
            <a:ext cx="2260600" cy="1574800"/>
          </a:xfrm>
          <a:prstGeom prst="rect">
            <a:avLst/>
          </a:prstGeom>
        </p:spPr>
      </p:pic>
      <p:sp>
        <p:nvSpPr>
          <p:cNvPr id="2" name="Title 1"/>
          <p:cNvSpPr>
            <a:spLocks noGrp="1"/>
          </p:cNvSpPr>
          <p:nvPr>
            <p:ph type="title"/>
          </p:nvPr>
        </p:nvSpPr>
        <p:spPr/>
        <p:txBody>
          <a:bodyPr/>
          <a:lstStyle/>
          <a:p>
            <a:r>
              <a:rPr lang="pt-PT" dirty="0" smtClean="0"/>
              <a:t>EM 1.0 Software </a:t>
            </a:r>
            <a:r>
              <a:rPr lang="pt-PT" dirty="0" err="1" smtClean="0"/>
              <a:t>Components</a:t>
            </a:r>
            <a:endParaRPr lang="pt-PT" dirty="0"/>
          </a:p>
        </p:txBody>
      </p:sp>
      <p:sp>
        <p:nvSpPr>
          <p:cNvPr id="3" name="Content Placeholder 2"/>
          <p:cNvSpPr>
            <a:spLocks noGrp="1"/>
          </p:cNvSpPr>
          <p:nvPr>
            <p:ph idx="1"/>
          </p:nvPr>
        </p:nvSpPr>
        <p:spPr>
          <a:xfrm>
            <a:off x="762000" y="1752600"/>
            <a:ext cx="8686800" cy="4343400"/>
          </a:xfrm>
        </p:spPr>
        <p:txBody>
          <a:bodyPr/>
          <a:lstStyle/>
          <a:p>
            <a:r>
              <a:rPr lang="en-US" dirty="0" smtClean="0"/>
              <a:t>Fedora Commons 2.X for the implementation of the main features of the repository. </a:t>
            </a:r>
          </a:p>
          <a:p>
            <a:r>
              <a:rPr lang="en-US" dirty="0" smtClean="0"/>
              <a:t>Access control in the platform</a:t>
            </a:r>
          </a:p>
          <a:p>
            <a:pPr lvl="1"/>
            <a:r>
              <a:rPr lang="en-US" dirty="0" smtClean="0"/>
              <a:t>XACML (OASIS 2010), </a:t>
            </a:r>
          </a:p>
          <a:p>
            <a:pPr lvl="1"/>
            <a:r>
              <a:rPr lang="en-US" dirty="0" smtClean="0"/>
              <a:t>LDAP (Tuttle et al. 2004)</a:t>
            </a:r>
          </a:p>
          <a:p>
            <a:pPr lvl="1"/>
            <a:r>
              <a:rPr lang="en-US" dirty="0" err="1" smtClean="0"/>
              <a:t>Shibolleth</a:t>
            </a:r>
            <a:r>
              <a:rPr lang="en-US" dirty="0" smtClean="0"/>
              <a:t> (identity management). </a:t>
            </a:r>
          </a:p>
          <a:p>
            <a:r>
              <a:rPr lang="en-US" dirty="0" smtClean="0"/>
              <a:t>Front-end based in </a:t>
            </a:r>
            <a:r>
              <a:rPr lang="en-US" dirty="0" err="1" smtClean="0"/>
              <a:t>Muradora</a:t>
            </a:r>
            <a:endParaRPr lang="en-US" dirty="0" smtClean="0"/>
          </a:p>
          <a:p>
            <a:r>
              <a:rPr lang="en-US" dirty="0" smtClean="0"/>
              <a:t>Forum based on </a:t>
            </a:r>
            <a:r>
              <a:rPr lang="en-US" dirty="0" err="1" smtClean="0"/>
              <a:t>phpBB</a:t>
            </a:r>
            <a:r>
              <a:rPr lang="en-US" dirty="0" smtClean="0"/>
              <a:t>  (+ </a:t>
            </a:r>
            <a:r>
              <a:rPr lang="en-US" dirty="0" err="1" smtClean="0"/>
              <a:t>Muradora</a:t>
            </a:r>
            <a:r>
              <a:rPr lang="en-US" dirty="0" smtClean="0"/>
              <a:t>)</a:t>
            </a:r>
            <a:endParaRPr lang="en-US" dirty="0" smtClean="0"/>
          </a:p>
        </p:txBody>
      </p:sp>
      <p:sp>
        <p:nvSpPr>
          <p:cNvPr id="6" name="Slide Number Placeholder 5"/>
          <p:cNvSpPr>
            <a:spLocks noGrp="1"/>
          </p:cNvSpPr>
          <p:nvPr>
            <p:ph type="sldNum" sz="quarter" idx="12"/>
          </p:nvPr>
        </p:nvSpPr>
        <p:spPr/>
        <p:txBody>
          <a:bodyPr/>
          <a:lstStyle/>
          <a:p>
            <a:fld id="{75A8CA83-5A82-4145-A6AC-33E38FE67D01}" type="slidenum">
              <a:rPr lang="en-US" smtClean="0"/>
              <a:pPr/>
              <a:t>17</a:t>
            </a:fld>
            <a:endParaRPr lang="en-US" dirty="0"/>
          </a:p>
        </p:txBody>
      </p:sp>
      <p:pic>
        <p:nvPicPr>
          <p:cNvPr id="7" name="Picture 6"/>
          <p:cNvPicPr>
            <a:picLocks noChangeAspect="1"/>
          </p:cNvPicPr>
          <p:nvPr/>
        </p:nvPicPr>
        <p:blipFill>
          <a:blip r:embed="rId3"/>
          <a:stretch>
            <a:fillRect/>
          </a:stretch>
        </p:blipFill>
        <p:spPr>
          <a:xfrm rot="16200000">
            <a:off x="-2419350" y="3181350"/>
            <a:ext cx="5842000" cy="1003300"/>
          </a:xfrm>
          <a:prstGeom prst="rect">
            <a:avLst/>
          </a:prstGeom>
        </p:spPr>
      </p:pic>
      <p:pic>
        <p:nvPicPr>
          <p:cNvPr id="10" name="Picture 9"/>
          <p:cNvPicPr>
            <a:picLocks noChangeAspect="1"/>
          </p:cNvPicPr>
          <p:nvPr/>
        </p:nvPicPr>
        <p:blipFill>
          <a:blip r:embed="rId4"/>
          <a:stretch>
            <a:fillRect/>
          </a:stretch>
        </p:blipFill>
        <p:spPr>
          <a:xfrm rot="16200000">
            <a:off x="7745412" y="3532187"/>
            <a:ext cx="2768600" cy="1038225"/>
          </a:xfrm>
          <a:prstGeom prst="rect">
            <a:avLst/>
          </a:prstGeom>
        </p:spPr>
      </p:pic>
      <p:sp>
        <p:nvSpPr>
          <p:cNvPr id="11" name="Footer Placeholder 10"/>
          <p:cNvSpPr>
            <a:spLocks noGrp="1"/>
          </p:cNvSpPr>
          <p:nvPr>
            <p:ph type="ftr" sz="quarter" idx="11"/>
          </p:nvPr>
        </p:nvSpPr>
        <p:spPr>
          <a:xfrm>
            <a:off x="-3429000" y="3810000"/>
            <a:ext cx="4800600" cy="457200"/>
          </a:xfrm>
        </p:spPr>
        <p:txBody>
          <a:bodyPr/>
          <a:lstStyle/>
          <a:p>
            <a:r>
              <a:rPr lang="en-US" smtClean="0"/>
              <a:t>15 Mar 2011 -  2nd Epiwork Review Brussels</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err="1" smtClean="0"/>
              <a:t>Outline</a:t>
            </a:r>
            <a:endParaRPr lang="pt-PT" dirty="0"/>
          </a:p>
        </p:txBody>
      </p:sp>
      <p:sp>
        <p:nvSpPr>
          <p:cNvPr id="5" name="Footer Placeholder 4"/>
          <p:cNvSpPr>
            <a:spLocks noGrp="1"/>
          </p:cNvSpPr>
          <p:nvPr>
            <p:ph type="ftr" sz="quarter" idx="11"/>
          </p:nvPr>
        </p:nvSpPr>
        <p:spPr/>
        <p:txBody>
          <a:bodyPr/>
          <a:lstStyle/>
          <a:p>
            <a:r>
              <a:rPr lang="en-US" smtClean="0"/>
              <a:t>15 Mar 2011 -  2nd Epiwork Review Brussels</a:t>
            </a:r>
            <a:endParaRPr lang="en-US"/>
          </a:p>
        </p:txBody>
      </p:sp>
      <p:sp>
        <p:nvSpPr>
          <p:cNvPr id="6" name="Slide Number Placeholder 5"/>
          <p:cNvSpPr>
            <a:spLocks noGrp="1"/>
          </p:cNvSpPr>
          <p:nvPr>
            <p:ph type="sldNum" sz="quarter" idx="12"/>
          </p:nvPr>
        </p:nvSpPr>
        <p:spPr/>
        <p:txBody>
          <a:bodyPr/>
          <a:lstStyle/>
          <a:p>
            <a:fld id="{75A8CA83-5A82-4145-A6AC-33E38FE67D01}" type="slidenum">
              <a:rPr lang="en-US" smtClean="0"/>
              <a:pPr/>
              <a:t>18</a:t>
            </a:fld>
            <a:endParaRPr lang="en-US"/>
          </a:p>
        </p:txBody>
      </p:sp>
      <p:sp>
        <p:nvSpPr>
          <p:cNvPr id="3" name="Content Placeholder 2"/>
          <p:cNvSpPr>
            <a:spLocks noGrp="1"/>
          </p:cNvSpPr>
          <p:nvPr>
            <p:ph sz="quarter" idx="1"/>
          </p:nvPr>
        </p:nvSpPr>
        <p:spPr/>
        <p:txBody>
          <a:bodyPr>
            <a:noAutofit/>
          </a:bodyPr>
          <a:lstStyle/>
          <a:p>
            <a:pPr marL="514350" indent="-514350">
              <a:buFont typeface="+mj-lt"/>
              <a:buAutoNum type="arabicPeriod"/>
            </a:pPr>
            <a:r>
              <a:rPr lang="pt-PT" sz="4000" dirty="0" smtClean="0"/>
              <a:t>The </a:t>
            </a:r>
            <a:r>
              <a:rPr lang="pt-PT" sz="4000" dirty="0" err="1" smtClean="0"/>
              <a:t>need</a:t>
            </a:r>
            <a:r>
              <a:rPr lang="pt-PT" sz="4000" dirty="0" smtClean="0"/>
              <a:t> for </a:t>
            </a:r>
            <a:r>
              <a:rPr lang="pt-PT" sz="4000" dirty="0" err="1" smtClean="0"/>
              <a:t>an</a:t>
            </a:r>
            <a:r>
              <a:rPr lang="pt-PT" sz="4000" dirty="0" smtClean="0"/>
              <a:t> </a:t>
            </a:r>
            <a:r>
              <a:rPr lang="pt-PT" sz="4000" dirty="0" err="1" smtClean="0"/>
              <a:t>Epidemic</a:t>
            </a:r>
            <a:r>
              <a:rPr lang="pt-PT" sz="4000" dirty="0" smtClean="0"/>
              <a:t> </a:t>
            </a:r>
            <a:r>
              <a:rPr lang="pt-PT" sz="4000" dirty="0" err="1" smtClean="0"/>
              <a:t>Marketplace</a:t>
            </a:r>
            <a:endParaRPr lang="pt-PT" sz="4000" dirty="0" smtClean="0"/>
          </a:p>
          <a:p>
            <a:pPr marL="514350" indent="-514350">
              <a:buFont typeface="+mj-lt"/>
              <a:buAutoNum type="arabicPeriod"/>
            </a:pPr>
            <a:r>
              <a:rPr lang="pt-PT" sz="4000" dirty="0" err="1" smtClean="0"/>
              <a:t>Epidemic</a:t>
            </a:r>
            <a:r>
              <a:rPr lang="pt-PT" sz="4000" dirty="0" smtClean="0"/>
              <a:t> </a:t>
            </a:r>
            <a:r>
              <a:rPr lang="pt-PT" sz="4000" dirty="0" err="1" smtClean="0"/>
              <a:t>Marketplace</a:t>
            </a:r>
            <a:r>
              <a:rPr lang="pt-PT" sz="4000" dirty="0" smtClean="0"/>
              <a:t> 1.0</a:t>
            </a:r>
          </a:p>
          <a:p>
            <a:pPr marL="514350" indent="-514350">
              <a:buFont typeface="+mj-lt"/>
              <a:buAutoNum type="arabicPeriod"/>
            </a:pPr>
            <a:r>
              <a:rPr lang="en-US" sz="4000" b="1" dirty="0" smtClean="0">
                <a:solidFill>
                  <a:srgbClr val="191966"/>
                </a:solidFill>
              </a:rPr>
              <a:t>D3.3 Public Release of the Epidemic Marketplace </a:t>
            </a:r>
            <a:r>
              <a:rPr lang="en-US" sz="4000" b="1" dirty="0" smtClean="0">
                <a:solidFill>
                  <a:srgbClr val="191966"/>
                </a:solidFill>
              </a:rPr>
              <a:t>Platform</a:t>
            </a:r>
            <a:endParaRPr lang="pt-PT" sz="3800" b="1" dirty="0" smtClean="0">
              <a:solidFill>
                <a:srgbClr val="191966"/>
              </a:solidFill>
            </a:endParaRPr>
          </a:p>
          <a:p>
            <a:pPr marL="514350" indent="-514350">
              <a:buFont typeface="+mj-lt"/>
              <a:buAutoNum type="arabicPeriod"/>
            </a:pPr>
            <a:r>
              <a:rPr lang="en-US" sz="4000" dirty="0" smtClean="0"/>
              <a:t>Where we stand and plans for work ahead</a:t>
            </a:r>
            <a:endParaRPr lang="pt-PT" sz="40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err="1" smtClean="0"/>
              <a:t>What</a:t>
            </a:r>
            <a:r>
              <a:rPr lang="pt-PT" dirty="0" smtClean="0"/>
              <a:t> </a:t>
            </a:r>
            <a:r>
              <a:rPr lang="pt-PT" dirty="0" err="1" smtClean="0"/>
              <a:t>is</a:t>
            </a:r>
            <a:r>
              <a:rPr lang="pt-PT" dirty="0" smtClean="0"/>
              <a:t> </a:t>
            </a:r>
            <a:r>
              <a:rPr lang="pt-PT" dirty="0" err="1" smtClean="0"/>
              <a:t>new</a:t>
            </a:r>
            <a:r>
              <a:rPr lang="pt-PT" dirty="0" smtClean="0"/>
              <a:t> </a:t>
            </a:r>
            <a:r>
              <a:rPr lang="pt-PT" dirty="0" err="1" smtClean="0"/>
              <a:t>since</a:t>
            </a:r>
            <a:r>
              <a:rPr lang="pt-PT" dirty="0" smtClean="0"/>
              <a:t> Mar 2010?</a:t>
            </a:r>
            <a:endParaRPr lang="pt-PT" dirty="0"/>
          </a:p>
        </p:txBody>
      </p:sp>
      <p:sp>
        <p:nvSpPr>
          <p:cNvPr id="3" name="Footer Placeholder 2"/>
          <p:cNvSpPr>
            <a:spLocks noGrp="1"/>
          </p:cNvSpPr>
          <p:nvPr>
            <p:ph type="ftr" sz="quarter" idx="11"/>
          </p:nvPr>
        </p:nvSpPr>
        <p:spPr/>
        <p:txBody>
          <a:bodyPr/>
          <a:lstStyle/>
          <a:p>
            <a:r>
              <a:rPr lang="en-US" smtClean="0"/>
              <a:t>15 Mar 2011 -  2nd Epiwork Review Brussels</a:t>
            </a:r>
            <a:endParaRPr lang="en-US"/>
          </a:p>
        </p:txBody>
      </p:sp>
      <p:sp>
        <p:nvSpPr>
          <p:cNvPr id="4" name="Slide Number Placeholder 3"/>
          <p:cNvSpPr>
            <a:spLocks noGrp="1"/>
          </p:cNvSpPr>
          <p:nvPr>
            <p:ph type="sldNum" sz="quarter" idx="12"/>
          </p:nvPr>
        </p:nvSpPr>
        <p:spPr/>
        <p:txBody>
          <a:bodyPr/>
          <a:lstStyle/>
          <a:p>
            <a:fld id="{75A8CA83-5A82-4145-A6AC-33E38FE67D01}" type="slidenum">
              <a:rPr lang="en-US" smtClean="0"/>
              <a:pPr/>
              <a:t>19</a:t>
            </a:fld>
            <a:endParaRPr lang="en-US"/>
          </a:p>
        </p:txBody>
      </p:sp>
      <p:sp>
        <p:nvSpPr>
          <p:cNvPr id="5" name="Content Placeholder 4"/>
          <p:cNvSpPr>
            <a:spLocks noGrp="1"/>
          </p:cNvSpPr>
          <p:nvPr>
            <p:ph sz="quarter" idx="1"/>
          </p:nvPr>
        </p:nvSpPr>
        <p:spPr/>
        <p:txBody>
          <a:bodyPr>
            <a:normAutofit/>
          </a:bodyPr>
          <a:lstStyle/>
          <a:p>
            <a:pPr marL="742950" indent="-742950">
              <a:buFont typeface="+mj-lt"/>
              <a:buAutoNum type="arabicPeriod"/>
            </a:pPr>
            <a:r>
              <a:rPr lang="pt-PT" sz="3600" dirty="0" err="1" smtClean="0"/>
              <a:t>Improved</a:t>
            </a:r>
            <a:r>
              <a:rPr lang="pt-PT" sz="3600" dirty="0" smtClean="0"/>
              <a:t> </a:t>
            </a:r>
            <a:r>
              <a:rPr lang="pt-PT" sz="3600" dirty="0" err="1" smtClean="0"/>
              <a:t>reliability</a:t>
            </a:r>
            <a:endParaRPr lang="pt-PT" sz="3600" dirty="0" smtClean="0"/>
          </a:p>
          <a:p>
            <a:pPr marL="742950" indent="-742950">
              <a:buFont typeface="+mj-lt"/>
              <a:buAutoNum type="arabicPeriod"/>
            </a:pPr>
            <a:r>
              <a:rPr lang="pt-PT" sz="3600" dirty="0" err="1" smtClean="0"/>
              <a:t>MEDCollector</a:t>
            </a:r>
            <a:r>
              <a:rPr lang="pt-PT" sz="3600" dirty="0" smtClean="0"/>
              <a:t> – </a:t>
            </a:r>
            <a:r>
              <a:rPr lang="pt-PT" sz="3600" dirty="0" err="1" smtClean="0"/>
              <a:t>automatic</a:t>
            </a:r>
            <a:r>
              <a:rPr lang="pt-PT" sz="3600" dirty="0" smtClean="0"/>
              <a:t> data </a:t>
            </a:r>
            <a:r>
              <a:rPr lang="pt-PT" sz="3600" dirty="0" err="1" smtClean="0"/>
              <a:t>collector</a:t>
            </a:r>
            <a:endParaRPr lang="pt-PT" sz="3600" dirty="0" smtClean="0"/>
          </a:p>
          <a:p>
            <a:pPr marL="742950" indent="-742950">
              <a:buFont typeface="+mj-lt"/>
              <a:buAutoNum type="arabicPeriod"/>
            </a:pPr>
            <a:r>
              <a:rPr lang="pt-PT" sz="3600" dirty="0" err="1" smtClean="0"/>
              <a:t>Meta-data</a:t>
            </a:r>
            <a:r>
              <a:rPr lang="pt-PT" sz="3600" dirty="0" smtClean="0"/>
              <a:t> policies </a:t>
            </a:r>
            <a:r>
              <a:rPr lang="pt-PT" sz="3600" dirty="0" err="1" smtClean="0"/>
              <a:t>and</a:t>
            </a:r>
            <a:r>
              <a:rPr lang="pt-PT" sz="3600" dirty="0" smtClean="0"/>
              <a:t> editor</a:t>
            </a:r>
          </a:p>
          <a:p>
            <a:pPr marL="742950" indent="-742950">
              <a:buFont typeface="+mj-lt"/>
              <a:buAutoNum type="arabicPeriod"/>
            </a:pPr>
            <a:r>
              <a:rPr lang="pt-PT" sz="3600" dirty="0" smtClean="0"/>
              <a:t>Web </a:t>
            </a:r>
            <a:r>
              <a:rPr lang="pt-PT" sz="3600" dirty="0" err="1" smtClean="0"/>
              <a:t>services</a:t>
            </a:r>
            <a:r>
              <a:rPr lang="pt-PT" sz="3600" dirty="0" smtClean="0"/>
              <a:t> API + </a:t>
            </a:r>
            <a:r>
              <a:rPr lang="pt-PT" sz="3600" dirty="0" err="1" smtClean="0"/>
              <a:t>Simple</a:t>
            </a:r>
            <a:r>
              <a:rPr lang="pt-PT" sz="3600" dirty="0" smtClean="0"/>
              <a:t> </a:t>
            </a:r>
            <a:r>
              <a:rPr lang="pt-PT" sz="3600" dirty="0" smtClean="0"/>
              <a:t>EM </a:t>
            </a:r>
            <a:r>
              <a:rPr lang="pt-PT" sz="3600" dirty="0" err="1" smtClean="0"/>
              <a:t>Client</a:t>
            </a:r>
            <a:endParaRPr lang="pt-PT" sz="3600" dirty="0" smtClean="0"/>
          </a:p>
          <a:p>
            <a:pPr marL="742950" indent="-742950">
              <a:buFont typeface="+mj-lt"/>
              <a:buAutoNum type="arabicPeriod"/>
            </a:pPr>
            <a:r>
              <a:rPr lang="pt-PT" sz="3600" dirty="0" err="1" smtClean="0"/>
              <a:t>Improved</a:t>
            </a:r>
            <a:r>
              <a:rPr lang="pt-PT" sz="3600" dirty="0" smtClean="0"/>
              <a:t> </a:t>
            </a:r>
            <a:r>
              <a:rPr lang="pt-PT" sz="3600" dirty="0" err="1" smtClean="0"/>
              <a:t>user</a:t>
            </a:r>
            <a:r>
              <a:rPr lang="pt-PT" sz="3600" dirty="0" smtClean="0"/>
              <a:t> interface</a:t>
            </a:r>
            <a:endParaRPr lang="pt-PT" sz="3600" dirty="0" smtClean="0"/>
          </a:p>
          <a:p>
            <a:pPr marL="742950" indent="-742950">
              <a:buFont typeface="+mj-lt"/>
              <a:buAutoNum type="arabicPeriod"/>
            </a:pPr>
            <a:r>
              <a:rPr lang="pt-PT" sz="3600" dirty="0" err="1" smtClean="0"/>
              <a:t>Public</a:t>
            </a:r>
            <a:r>
              <a:rPr lang="pt-PT" sz="3600" dirty="0" smtClean="0"/>
              <a:t>: </a:t>
            </a:r>
            <a:r>
              <a:rPr lang="pt-PT" sz="3600" dirty="0" err="1" smtClean="0"/>
              <a:t>anyone</a:t>
            </a:r>
            <a:r>
              <a:rPr lang="pt-PT" sz="3600" dirty="0" smtClean="0"/>
              <a:t> </a:t>
            </a:r>
            <a:r>
              <a:rPr lang="pt-PT" sz="3600" dirty="0" err="1" smtClean="0"/>
              <a:t>can</a:t>
            </a:r>
            <a:r>
              <a:rPr lang="pt-PT" sz="3600" dirty="0" smtClean="0"/>
              <a:t> </a:t>
            </a:r>
            <a:r>
              <a:rPr lang="pt-PT" sz="3600" dirty="0" err="1" smtClean="0"/>
              <a:t>browse</a:t>
            </a:r>
            <a:r>
              <a:rPr lang="pt-PT" sz="3600" dirty="0" smtClean="0"/>
              <a:t> </a:t>
            </a:r>
            <a:r>
              <a:rPr lang="pt-PT" sz="3600" dirty="0" err="1" smtClean="0"/>
              <a:t>and</a:t>
            </a:r>
            <a:r>
              <a:rPr lang="pt-PT" sz="3600" dirty="0" smtClean="0"/>
              <a:t> </a:t>
            </a:r>
            <a:r>
              <a:rPr lang="pt-PT" sz="3600" dirty="0" err="1" smtClean="0"/>
              <a:t>register</a:t>
            </a:r>
            <a:r>
              <a:rPr lang="pt-PT" sz="3600" dirty="0" smtClean="0"/>
              <a:t> </a:t>
            </a:r>
            <a:r>
              <a:rPr lang="pt-PT" sz="3600" dirty="0" smtClean="0"/>
              <a:t>(</a:t>
            </a:r>
            <a:r>
              <a:rPr lang="pt-PT" sz="3600" dirty="0" err="1" smtClean="0"/>
              <a:t>required</a:t>
            </a:r>
            <a:r>
              <a:rPr lang="pt-PT" sz="3600" dirty="0" smtClean="0"/>
              <a:t> for </a:t>
            </a:r>
            <a:r>
              <a:rPr lang="pt-PT" sz="3600" dirty="0" smtClean="0"/>
              <a:t>upload)</a:t>
            </a:r>
          </a:p>
          <a:p>
            <a:pPr marL="742950" indent="-742950">
              <a:buFont typeface="+mj-lt"/>
              <a:buAutoNum type="arabicPeriod"/>
            </a:pPr>
            <a:endParaRPr lang="pt-PT" sz="36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pt-PT" sz="4000" dirty="0" err="1" smtClean="0"/>
              <a:t>What</a:t>
            </a:r>
            <a:r>
              <a:rPr lang="pt-PT" sz="4000" dirty="0" smtClean="0"/>
              <a:t> </a:t>
            </a:r>
            <a:r>
              <a:rPr lang="pt-PT" sz="4000" dirty="0" err="1" smtClean="0"/>
              <a:t>will</a:t>
            </a:r>
            <a:r>
              <a:rPr lang="pt-PT" sz="4000" dirty="0" smtClean="0"/>
              <a:t> </a:t>
            </a:r>
            <a:r>
              <a:rPr lang="pt-PT" sz="4000" dirty="0" err="1" smtClean="0"/>
              <a:t>be</a:t>
            </a:r>
            <a:r>
              <a:rPr lang="pt-PT" sz="4000" dirty="0" smtClean="0"/>
              <a:t> </a:t>
            </a:r>
            <a:r>
              <a:rPr lang="pt-PT" sz="4000" dirty="0" err="1" smtClean="0"/>
              <a:t>necessary</a:t>
            </a:r>
            <a:r>
              <a:rPr lang="pt-PT" sz="4000" dirty="0" smtClean="0"/>
              <a:t> to </a:t>
            </a:r>
            <a:r>
              <a:rPr lang="pt-PT" sz="4000" dirty="0" err="1" smtClean="0"/>
              <a:t>predict</a:t>
            </a:r>
            <a:r>
              <a:rPr lang="pt-PT" sz="4000" dirty="0" smtClean="0"/>
              <a:t> </a:t>
            </a:r>
            <a:r>
              <a:rPr lang="pt-PT" sz="4000" dirty="0" err="1" smtClean="0"/>
              <a:t>epidemics</a:t>
            </a:r>
            <a:r>
              <a:rPr lang="pt-PT" sz="4000" dirty="0" smtClean="0"/>
              <a:t> </a:t>
            </a:r>
            <a:r>
              <a:rPr lang="pt-PT" sz="4000" dirty="0" err="1" smtClean="0"/>
              <a:t>precisely</a:t>
            </a:r>
            <a:r>
              <a:rPr lang="pt-PT" sz="4000" dirty="0" smtClean="0"/>
              <a:t>?</a:t>
            </a:r>
            <a:endParaRPr lang="pt-PT" sz="4000" dirty="0"/>
          </a:p>
        </p:txBody>
      </p:sp>
      <p:sp>
        <p:nvSpPr>
          <p:cNvPr id="5" name="Footer Placeholder 4"/>
          <p:cNvSpPr>
            <a:spLocks noGrp="1"/>
          </p:cNvSpPr>
          <p:nvPr>
            <p:ph type="ftr" sz="quarter" idx="11"/>
          </p:nvPr>
        </p:nvSpPr>
        <p:spPr/>
        <p:txBody>
          <a:bodyPr/>
          <a:lstStyle/>
          <a:p>
            <a:r>
              <a:rPr lang="en-US" smtClean="0"/>
              <a:t>15 Mar 2011 -  2nd Epiwork Review Brussels</a:t>
            </a:r>
            <a:endParaRPr lang="en-US"/>
          </a:p>
        </p:txBody>
      </p:sp>
      <p:sp>
        <p:nvSpPr>
          <p:cNvPr id="4" name="Slide Number Placeholder 3"/>
          <p:cNvSpPr>
            <a:spLocks noGrp="1"/>
          </p:cNvSpPr>
          <p:nvPr>
            <p:ph type="sldNum" sz="quarter" idx="12"/>
          </p:nvPr>
        </p:nvSpPr>
        <p:spPr/>
        <p:txBody>
          <a:bodyPr/>
          <a:lstStyle/>
          <a:p>
            <a:fld id="{75A8CA83-5A82-4145-A6AC-33E38FE67D01}" type="slidenum">
              <a:rPr lang="en-US" smtClean="0"/>
              <a:pPr/>
              <a:t>2</a:t>
            </a:fld>
            <a:endParaRPr lang="en-US"/>
          </a:p>
        </p:txBody>
      </p:sp>
      <p:sp>
        <p:nvSpPr>
          <p:cNvPr id="6" name="Content Placeholder 5"/>
          <p:cNvSpPr>
            <a:spLocks noGrp="1"/>
          </p:cNvSpPr>
          <p:nvPr>
            <p:ph sz="quarter" idx="1"/>
          </p:nvPr>
        </p:nvSpPr>
        <p:spPr>
          <a:xfrm>
            <a:off x="685800" y="1752600"/>
            <a:ext cx="8420100" cy="4419600"/>
          </a:xfrm>
        </p:spPr>
        <p:txBody>
          <a:bodyPr>
            <a:noAutofit/>
          </a:bodyPr>
          <a:lstStyle/>
          <a:p>
            <a:r>
              <a:rPr lang="pt-PT" sz="4000" b="1" dirty="0" smtClean="0">
                <a:solidFill>
                  <a:schemeClr val="accent2">
                    <a:lumMod val="75000"/>
                  </a:schemeClr>
                </a:solidFill>
              </a:rPr>
              <a:t>Data</a:t>
            </a:r>
            <a:r>
              <a:rPr lang="pt-PT" sz="4800" b="1" dirty="0" smtClean="0">
                <a:solidFill>
                  <a:schemeClr val="accent2">
                    <a:lumMod val="75000"/>
                  </a:schemeClr>
                </a:solidFill>
              </a:rPr>
              <a:t> </a:t>
            </a:r>
            <a:r>
              <a:rPr lang="pt-PT" sz="3200" dirty="0" err="1" smtClean="0"/>
              <a:t>of</a:t>
            </a:r>
            <a:r>
              <a:rPr lang="pt-PT" sz="3200" dirty="0" smtClean="0"/>
              <a:t> </a:t>
            </a:r>
            <a:r>
              <a:rPr lang="pt-PT" sz="3200" dirty="0" err="1" smtClean="0"/>
              <a:t>many</a:t>
            </a:r>
            <a:r>
              <a:rPr lang="pt-PT" sz="3200" dirty="0" smtClean="0"/>
              <a:t> </a:t>
            </a:r>
            <a:r>
              <a:rPr lang="pt-PT" sz="3200" dirty="0" err="1" smtClean="0"/>
              <a:t>different</a:t>
            </a:r>
            <a:r>
              <a:rPr lang="pt-PT" sz="3200" dirty="0" smtClean="0"/>
              <a:t> </a:t>
            </a:r>
            <a:r>
              <a:rPr lang="pt-PT" sz="3200" dirty="0" err="1" smtClean="0"/>
              <a:t>types</a:t>
            </a:r>
            <a:r>
              <a:rPr lang="pt-PT" sz="3200" dirty="0" smtClean="0"/>
              <a:t> </a:t>
            </a:r>
            <a:r>
              <a:rPr lang="pt-PT" sz="3200" dirty="0" err="1" smtClean="0"/>
              <a:t>and</a:t>
            </a:r>
            <a:r>
              <a:rPr lang="pt-PT" sz="3200" dirty="0" smtClean="0"/>
              <a:t> </a:t>
            </a:r>
            <a:r>
              <a:rPr lang="pt-PT" sz="3200" dirty="0" err="1" smtClean="0"/>
              <a:t>many</a:t>
            </a:r>
            <a:r>
              <a:rPr lang="pt-PT" sz="3200" dirty="0" smtClean="0"/>
              <a:t> </a:t>
            </a:r>
            <a:r>
              <a:rPr lang="pt-PT" sz="3200" dirty="0" err="1" smtClean="0"/>
              <a:t>unrelated</a:t>
            </a:r>
            <a:r>
              <a:rPr lang="pt-PT" sz="3200" dirty="0" smtClean="0"/>
              <a:t> </a:t>
            </a:r>
            <a:r>
              <a:rPr lang="pt-PT" sz="3200" dirty="0" err="1" smtClean="0"/>
              <a:t>sources</a:t>
            </a:r>
            <a:r>
              <a:rPr lang="pt-PT" sz="3200" dirty="0" smtClean="0"/>
              <a:t>.</a:t>
            </a:r>
          </a:p>
          <a:p>
            <a:pPr lvl="1"/>
            <a:r>
              <a:rPr lang="pt-PT" sz="3200" dirty="0" err="1" smtClean="0"/>
              <a:t>Improved</a:t>
            </a:r>
            <a:r>
              <a:rPr lang="pt-PT" sz="3200" dirty="0" smtClean="0"/>
              <a:t> </a:t>
            </a:r>
            <a:r>
              <a:rPr lang="pt-PT" sz="3200" dirty="0" err="1" smtClean="0"/>
              <a:t>accuracy</a:t>
            </a:r>
            <a:r>
              <a:rPr lang="pt-PT" sz="3200" dirty="0" smtClean="0"/>
              <a:t> </a:t>
            </a:r>
            <a:r>
              <a:rPr lang="pt-PT" sz="3200" dirty="0" err="1" smtClean="0"/>
              <a:t>makes</a:t>
            </a:r>
            <a:r>
              <a:rPr lang="pt-PT" sz="3200" dirty="0" smtClean="0"/>
              <a:t> </a:t>
            </a:r>
            <a:r>
              <a:rPr lang="pt-PT" sz="3200" dirty="0" err="1" smtClean="0"/>
              <a:t>required</a:t>
            </a:r>
            <a:r>
              <a:rPr lang="pt-PT" sz="3200" dirty="0" smtClean="0"/>
              <a:t> data a </a:t>
            </a:r>
            <a:r>
              <a:rPr lang="pt-PT" sz="3200" dirty="0" err="1" smtClean="0"/>
              <a:t>never-ending</a:t>
            </a:r>
            <a:r>
              <a:rPr lang="pt-PT" sz="3200" dirty="0" smtClean="0"/>
              <a:t> </a:t>
            </a:r>
            <a:r>
              <a:rPr lang="pt-PT" sz="3200" dirty="0" err="1" smtClean="0"/>
              <a:t>story</a:t>
            </a:r>
            <a:endParaRPr lang="pt-PT" sz="3200" dirty="0" smtClean="0"/>
          </a:p>
          <a:p>
            <a:pPr lvl="1"/>
            <a:r>
              <a:rPr lang="pt-PT" sz="3200" dirty="0" err="1" smtClean="0"/>
              <a:t>We</a:t>
            </a:r>
            <a:r>
              <a:rPr lang="pt-PT" sz="3200" dirty="0" smtClean="0"/>
              <a:t> </a:t>
            </a:r>
            <a:r>
              <a:rPr lang="pt-PT" sz="3200" dirty="0" err="1" smtClean="0"/>
              <a:t>all</a:t>
            </a:r>
            <a:r>
              <a:rPr lang="pt-PT" sz="3200" dirty="0" smtClean="0"/>
              <a:t> </a:t>
            </a:r>
            <a:r>
              <a:rPr lang="pt-PT" sz="3200" dirty="0" err="1" smtClean="0"/>
              <a:t>want</a:t>
            </a:r>
            <a:r>
              <a:rPr lang="pt-PT" sz="3200" dirty="0" smtClean="0"/>
              <a:t> to </a:t>
            </a:r>
            <a:r>
              <a:rPr lang="pt-PT" sz="3200" dirty="0" err="1" smtClean="0"/>
              <a:t>see</a:t>
            </a:r>
            <a:r>
              <a:rPr lang="pt-PT" sz="3200" dirty="0" smtClean="0"/>
              <a:t> </a:t>
            </a:r>
            <a:r>
              <a:rPr lang="pt-PT" sz="3200" dirty="0" err="1" smtClean="0"/>
              <a:t>realistic</a:t>
            </a:r>
            <a:r>
              <a:rPr lang="pt-PT" sz="3200" dirty="0" smtClean="0"/>
              <a:t> </a:t>
            </a:r>
            <a:r>
              <a:rPr lang="pt-PT" sz="3200" dirty="0" err="1" smtClean="0"/>
              <a:t>and</a:t>
            </a:r>
            <a:r>
              <a:rPr lang="pt-PT" sz="3200" dirty="0" smtClean="0"/>
              <a:t> </a:t>
            </a:r>
            <a:r>
              <a:rPr lang="pt-PT" sz="3200" dirty="0" err="1" smtClean="0"/>
              <a:t>timely</a:t>
            </a:r>
            <a:r>
              <a:rPr lang="pt-PT" sz="3200" dirty="0" smtClean="0"/>
              <a:t> </a:t>
            </a:r>
            <a:r>
              <a:rPr lang="pt-PT" sz="3200" dirty="0" err="1" smtClean="0"/>
              <a:t>plots</a:t>
            </a:r>
            <a:r>
              <a:rPr lang="pt-PT" sz="3200" dirty="0" smtClean="0"/>
              <a:t> </a:t>
            </a:r>
            <a:r>
              <a:rPr lang="pt-PT" sz="3200" dirty="0" err="1" smtClean="0"/>
              <a:t>of</a:t>
            </a:r>
            <a:r>
              <a:rPr lang="pt-PT" sz="3200" dirty="0" smtClean="0"/>
              <a:t> </a:t>
            </a:r>
            <a:r>
              <a:rPr lang="pt-PT" sz="3200" dirty="0" err="1" smtClean="0"/>
              <a:t>epidemics</a:t>
            </a:r>
            <a:r>
              <a:rPr lang="pt-PT" sz="3200" dirty="0" smtClean="0"/>
              <a:t> </a:t>
            </a:r>
            <a:r>
              <a:rPr lang="pt-PT" sz="3200" dirty="0" err="1" smtClean="0"/>
              <a:t>propagation</a:t>
            </a:r>
            <a:r>
              <a:rPr lang="pt-PT" sz="3200" dirty="0" smtClean="0"/>
              <a:t>.</a:t>
            </a:r>
          </a:p>
          <a:p>
            <a:pPr lvl="1"/>
            <a:r>
              <a:rPr lang="pt-PT" sz="3200" dirty="0" err="1" smtClean="0"/>
              <a:t>Available</a:t>
            </a:r>
            <a:r>
              <a:rPr lang="pt-PT" sz="3200" dirty="0" smtClean="0"/>
              <a:t>, </a:t>
            </a:r>
            <a:r>
              <a:rPr lang="pt-PT" sz="3200" dirty="0" err="1" smtClean="0"/>
              <a:t>but</a:t>
            </a:r>
            <a:r>
              <a:rPr lang="pt-PT" sz="3200" dirty="0" smtClean="0"/>
              <a:t> </a:t>
            </a:r>
            <a:r>
              <a:rPr lang="pt-PT" sz="3200" b="1" dirty="0" err="1" smtClean="0"/>
              <a:t>hard</a:t>
            </a:r>
            <a:r>
              <a:rPr lang="pt-PT" sz="3200" b="1" dirty="0" smtClean="0"/>
              <a:t> to </a:t>
            </a:r>
            <a:r>
              <a:rPr lang="pt-PT" sz="3200" b="1" dirty="0" err="1" smtClean="0"/>
              <a:t>find</a:t>
            </a:r>
            <a:r>
              <a:rPr lang="pt-PT" sz="3200" b="1" dirty="0" smtClean="0"/>
              <a:t>, </a:t>
            </a:r>
            <a:r>
              <a:rPr lang="pt-PT" sz="3200" b="1" dirty="0" err="1" smtClean="0"/>
              <a:t>collect</a:t>
            </a:r>
            <a:r>
              <a:rPr lang="pt-PT" sz="3200" b="1" dirty="0" smtClean="0"/>
              <a:t> </a:t>
            </a:r>
            <a:r>
              <a:rPr lang="pt-PT" sz="3200" b="1" dirty="0" err="1" smtClean="0"/>
              <a:t>and</a:t>
            </a:r>
            <a:r>
              <a:rPr lang="pt-PT" sz="3200" b="1" dirty="0" smtClean="0"/>
              <a:t> </a:t>
            </a:r>
            <a:r>
              <a:rPr lang="pt-PT" sz="3200" b="1" dirty="0" err="1" smtClean="0"/>
              <a:t>maintain</a:t>
            </a:r>
            <a:r>
              <a:rPr lang="pt-PT" sz="3200" dirty="0" smtClean="0"/>
              <a:t>!</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 name="Title 8"/>
          <p:cNvSpPr>
            <a:spLocks noGrp="1"/>
          </p:cNvSpPr>
          <p:nvPr>
            <p:ph type="title"/>
          </p:nvPr>
        </p:nvSpPr>
        <p:spPr>
          <a:xfrm>
            <a:off x="990600" y="228600"/>
            <a:ext cx="8420100" cy="1143000"/>
          </a:xfrm>
        </p:spPr>
        <p:txBody>
          <a:bodyPr>
            <a:normAutofit/>
          </a:bodyPr>
          <a:lstStyle/>
          <a:p>
            <a:r>
              <a:rPr lang="pt-PT" dirty="0" err="1" smtClean="0"/>
              <a:t>Improved</a:t>
            </a:r>
            <a:r>
              <a:rPr lang="pt-PT" dirty="0" smtClean="0"/>
              <a:t> </a:t>
            </a:r>
            <a:r>
              <a:rPr lang="pt-PT" dirty="0" err="1" smtClean="0"/>
              <a:t>Reliability</a:t>
            </a:r>
            <a:endParaRPr lang="pt-PT" dirty="0"/>
          </a:p>
        </p:txBody>
      </p:sp>
      <p:sp>
        <p:nvSpPr>
          <p:cNvPr id="10" name="Content Placeholder 9"/>
          <p:cNvSpPr>
            <a:spLocks noGrp="1"/>
          </p:cNvSpPr>
          <p:nvPr>
            <p:ph idx="1"/>
          </p:nvPr>
        </p:nvSpPr>
        <p:spPr>
          <a:xfrm>
            <a:off x="838200" y="1524000"/>
            <a:ext cx="8382000" cy="4648200"/>
          </a:xfrm>
        </p:spPr>
        <p:txBody>
          <a:bodyPr>
            <a:normAutofit/>
          </a:bodyPr>
          <a:lstStyle/>
          <a:p>
            <a:r>
              <a:rPr lang="pt-PT" sz="3600" dirty="0" err="1" smtClean="0"/>
              <a:t>Reorganizations</a:t>
            </a:r>
            <a:r>
              <a:rPr lang="pt-PT" sz="3600" dirty="0" smtClean="0"/>
              <a:t> </a:t>
            </a:r>
            <a:r>
              <a:rPr lang="pt-PT" sz="3600" dirty="0" err="1" smtClean="0"/>
              <a:t>and</a:t>
            </a:r>
            <a:r>
              <a:rPr lang="pt-PT" sz="3600" dirty="0" smtClean="0"/>
              <a:t> </a:t>
            </a:r>
            <a:r>
              <a:rPr lang="pt-PT" sz="3600" dirty="0" err="1" smtClean="0"/>
              <a:t>back-end</a:t>
            </a:r>
            <a:r>
              <a:rPr lang="pt-PT" sz="3600" dirty="0" smtClean="0"/>
              <a:t> </a:t>
            </a:r>
            <a:r>
              <a:rPr lang="pt-PT" sz="3600" dirty="0" err="1" smtClean="0"/>
              <a:t>Services</a:t>
            </a:r>
            <a:r>
              <a:rPr lang="pt-PT" sz="3600" dirty="0" smtClean="0"/>
              <a:t> </a:t>
            </a:r>
            <a:r>
              <a:rPr lang="pt-PT" sz="3600" dirty="0" err="1" smtClean="0"/>
              <a:t>Before</a:t>
            </a:r>
            <a:r>
              <a:rPr lang="pt-PT" sz="3600" dirty="0" smtClean="0"/>
              <a:t> </a:t>
            </a:r>
            <a:r>
              <a:rPr lang="pt-PT" sz="3600" dirty="0" err="1" smtClean="0"/>
              <a:t>Public</a:t>
            </a:r>
            <a:r>
              <a:rPr lang="pt-PT" sz="3600" dirty="0" smtClean="0"/>
              <a:t> </a:t>
            </a:r>
            <a:r>
              <a:rPr lang="pt-PT" sz="3600" dirty="0" err="1" smtClean="0"/>
              <a:t>Deployment</a:t>
            </a:r>
            <a:endParaRPr lang="pt-PT" sz="3600" dirty="0" smtClean="0"/>
          </a:p>
          <a:p>
            <a:pPr lvl="1"/>
            <a:r>
              <a:rPr lang="pt-PT" sz="3400" dirty="0" err="1" smtClean="0"/>
              <a:t>Virtualized</a:t>
            </a:r>
            <a:r>
              <a:rPr lang="pt-PT" sz="3400" dirty="0" smtClean="0"/>
              <a:t> </a:t>
            </a:r>
            <a:r>
              <a:rPr lang="pt-PT" sz="3400" dirty="0" err="1" smtClean="0"/>
              <a:t>environment</a:t>
            </a:r>
            <a:r>
              <a:rPr lang="pt-PT" sz="3400" dirty="0" smtClean="0"/>
              <a:t>: </a:t>
            </a:r>
            <a:r>
              <a:rPr lang="pt-PT" sz="3400" dirty="0" err="1" smtClean="0"/>
              <a:t>every</a:t>
            </a:r>
            <a:r>
              <a:rPr lang="pt-PT" sz="3400" dirty="0" smtClean="0"/>
              <a:t> major </a:t>
            </a:r>
            <a:r>
              <a:rPr lang="pt-PT" sz="3400" dirty="0" err="1" smtClean="0"/>
              <a:t>component</a:t>
            </a:r>
            <a:r>
              <a:rPr lang="pt-PT" sz="3400" dirty="0" smtClean="0"/>
              <a:t> </a:t>
            </a:r>
            <a:r>
              <a:rPr lang="pt-PT" sz="3400" dirty="0" err="1" smtClean="0"/>
              <a:t>running</a:t>
            </a:r>
            <a:r>
              <a:rPr lang="pt-PT" sz="3400" dirty="0" smtClean="0"/>
              <a:t> </a:t>
            </a:r>
            <a:r>
              <a:rPr lang="pt-PT" sz="3400" dirty="0" err="1" smtClean="0"/>
              <a:t>on</a:t>
            </a:r>
            <a:r>
              <a:rPr lang="pt-PT" sz="3400" dirty="0" smtClean="0"/>
              <a:t> </a:t>
            </a:r>
            <a:r>
              <a:rPr lang="pt-PT" sz="3400" dirty="0" err="1" smtClean="0"/>
              <a:t>two</a:t>
            </a:r>
            <a:r>
              <a:rPr lang="pt-PT" sz="3400" dirty="0" smtClean="0"/>
              <a:t> </a:t>
            </a:r>
            <a:r>
              <a:rPr lang="pt-PT" sz="3400" dirty="0" err="1" smtClean="0"/>
              <a:t>separate</a:t>
            </a:r>
            <a:r>
              <a:rPr lang="pt-PT" sz="3400" dirty="0" smtClean="0"/>
              <a:t> virtual </a:t>
            </a:r>
            <a:r>
              <a:rPr lang="pt-PT" sz="3400" dirty="0" err="1" smtClean="0"/>
              <a:t>machines</a:t>
            </a:r>
            <a:r>
              <a:rPr lang="pt-PT" sz="3400" dirty="0" smtClean="0"/>
              <a:t> - </a:t>
            </a:r>
            <a:r>
              <a:rPr lang="pt-PT" sz="3400" dirty="0" err="1" smtClean="0"/>
              <a:t>production</a:t>
            </a:r>
            <a:r>
              <a:rPr lang="pt-PT" sz="3400" dirty="0" smtClean="0"/>
              <a:t> + </a:t>
            </a:r>
            <a:r>
              <a:rPr lang="pt-PT" sz="3400" dirty="0" err="1" smtClean="0"/>
              <a:t>development</a:t>
            </a:r>
            <a:r>
              <a:rPr lang="pt-PT" sz="3400" dirty="0" smtClean="0"/>
              <a:t> </a:t>
            </a:r>
            <a:r>
              <a:rPr lang="pt-PT" sz="3400" dirty="0" err="1" smtClean="0"/>
              <a:t>environments</a:t>
            </a:r>
            <a:r>
              <a:rPr lang="pt-PT" sz="3400" dirty="0" smtClean="0"/>
              <a:t> (</a:t>
            </a:r>
            <a:r>
              <a:rPr lang="pt-PT" sz="3400" dirty="0" err="1" smtClean="0"/>
              <a:t>Xen</a:t>
            </a:r>
            <a:r>
              <a:rPr lang="pt-PT" sz="3400" dirty="0" smtClean="0"/>
              <a:t>+</a:t>
            </a:r>
            <a:r>
              <a:rPr lang="pt-PT" sz="3400" dirty="0" err="1" smtClean="0"/>
              <a:t>CentOS</a:t>
            </a:r>
            <a:r>
              <a:rPr lang="pt-PT" sz="3400" dirty="0" smtClean="0"/>
              <a:t>)</a:t>
            </a:r>
          </a:p>
          <a:p>
            <a:pPr lvl="1"/>
            <a:r>
              <a:rPr lang="pt-PT" sz="3400" dirty="0" err="1" smtClean="0"/>
              <a:t>Monitoring</a:t>
            </a:r>
            <a:r>
              <a:rPr lang="pt-PT" sz="3400" dirty="0" smtClean="0"/>
              <a:t> </a:t>
            </a:r>
            <a:r>
              <a:rPr lang="pt-PT" sz="3400" dirty="0" err="1" smtClean="0"/>
              <a:t>and</a:t>
            </a:r>
            <a:r>
              <a:rPr lang="pt-PT" sz="3400" dirty="0" smtClean="0"/>
              <a:t> </a:t>
            </a:r>
            <a:r>
              <a:rPr lang="pt-PT" sz="3400" dirty="0" err="1" smtClean="0"/>
              <a:t>alerts</a:t>
            </a:r>
            <a:r>
              <a:rPr lang="pt-PT" sz="3400" dirty="0" smtClean="0"/>
              <a:t> for </a:t>
            </a:r>
            <a:r>
              <a:rPr lang="pt-PT" sz="3400" dirty="0" err="1" smtClean="0"/>
              <a:t>all</a:t>
            </a:r>
            <a:r>
              <a:rPr lang="pt-PT" sz="3400" dirty="0" smtClean="0"/>
              <a:t> </a:t>
            </a:r>
            <a:r>
              <a:rPr lang="pt-PT" sz="3400" dirty="0" err="1" smtClean="0"/>
              <a:t>services</a:t>
            </a:r>
            <a:r>
              <a:rPr lang="pt-PT" sz="3400" dirty="0" smtClean="0"/>
              <a:t> (</a:t>
            </a:r>
            <a:r>
              <a:rPr lang="pt-PT" sz="3400" dirty="0" err="1" smtClean="0"/>
              <a:t>Nagios</a:t>
            </a:r>
            <a:r>
              <a:rPr lang="pt-PT" sz="3400" dirty="0" smtClean="0"/>
              <a:t>)</a:t>
            </a:r>
          </a:p>
          <a:p>
            <a:r>
              <a:rPr lang="pt-PT" sz="3600" dirty="0" err="1" smtClean="0"/>
              <a:t>Logging</a:t>
            </a:r>
            <a:r>
              <a:rPr lang="pt-PT" sz="3600" dirty="0" smtClean="0"/>
              <a:t> </a:t>
            </a:r>
            <a:r>
              <a:rPr lang="pt-PT" sz="3600" dirty="0" err="1" smtClean="0"/>
              <a:t>and</a:t>
            </a:r>
            <a:r>
              <a:rPr lang="pt-PT" sz="3600" dirty="0" smtClean="0"/>
              <a:t> </a:t>
            </a:r>
            <a:r>
              <a:rPr lang="pt-PT" sz="3600" dirty="0" err="1" smtClean="0"/>
              <a:t>Analysis</a:t>
            </a:r>
            <a:r>
              <a:rPr lang="pt-PT" sz="3600" dirty="0" smtClean="0"/>
              <a:t>  (Google </a:t>
            </a:r>
            <a:r>
              <a:rPr lang="pt-PT" sz="3600" dirty="0" err="1" smtClean="0"/>
              <a:t>Analytics</a:t>
            </a:r>
            <a:r>
              <a:rPr lang="pt-PT" sz="3600" dirty="0" smtClean="0"/>
              <a:t>)</a:t>
            </a:r>
          </a:p>
        </p:txBody>
      </p:sp>
      <p:sp>
        <p:nvSpPr>
          <p:cNvPr id="7" name="Footer Placeholder 6"/>
          <p:cNvSpPr>
            <a:spLocks noGrp="1"/>
          </p:cNvSpPr>
          <p:nvPr>
            <p:ph type="ftr" sz="quarter" idx="11"/>
          </p:nvPr>
        </p:nvSpPr>
        <p:spPr/>
        <p:txBody>
          <a:bodyPr/>
          <a:lstStyle/>
          <a:p>
            <a:r>
              <a:rPr lang="en-US" smtClean="0"/>
              <a:t>15 Mar 2011 -  2nd Epiwork Review Brussels</a:t>
            </a:r>
            <a:endParaRPr lang="en-US"/>
          </a:p>
        </p:txBody>
      </p:sp>
      <p:sp>
        <p:nvSpPr>
          <p:cNvPr id="8" name="Slide Number Placeholder 7"/>
          <p:cNvSpPr>
            <a:spLocks noGrp="1"/>
          </p:cNvSpPr>
          <p:nvPr>
            <p:ph type="sldNum" sz="quarter" idx="12"/>
          </p:nvPr>
        </p:nvSpPr>
        <p:spPr/>
        <p:txBody>
          <a:bodyPr/>
          <a:lstStyle/>
          <a:p>
            <a:fld id="{2E511597-4777-3644-9E59-66FAE55A3EE3}" type="slidenum">
              <a:rPr lang="en-US" smtClean="0"/>
              <a:pPr/>
              <a:t>20</a:t>
            </a:fld>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5364" name="Picture 4"/>
          <p:cNvPicPr>
            <a:picLocks noChangeAspect="1" noChangeArrowheads="1"/>
          </p:cNvPicPr>
          <p:nvPr/>
        </p:nvPicPr>
        <p:blipFill>
          <a:blip r:embed="rId3"/>
          <a:srcRect/>
          <a:stretch>
            <a:fillRect/>
          </a:stretch>
        </p:blipFill>
        <p:spPr bwMode="auto">
          <a:xfrm>
            <a:off x="228600" y="1066800"/>
            <a:ext cx="6400800" cy="5485536"/>
          </a:xfrm>
          <a:prstGeom prst="rect">
            <a:avLst/>
          </a:prstGeom>
          <a:noFill/>
          <a:ln w="9525">
            <a:noFill/>
            <a:round/>
            <a:headEnd/>
            <a:tailEnd/>
          </a:ln>
          <a:effectLst/>
        </p:spPr>
      </p:pic>
      <p:sp>
        <p:nvSpPr>
          <p:cNvPr id="15362" name="Rectangle 2"/>
          <p:cNvSpPr>
            <a:spLocks noGrp="1" noChangeArrowheads="1"/>
          </p:cNvSpPr>
          <p:nvPr>
            <p:ph type="title"/>
          </p:nvPr>
        </p:nvSpPr>
        <p:spPr>
          <a:xfrm>
            <a:off x="533400" y="-76200"/>
            <a:ext cx="8420100" cy="1143000"/>
          </a:xfrm>
        </p:spPr>
        <p:txBody>
          <a:bodyPr/>
          <a:lstStyle/>
          <a:p>
            <a:r>
              <a:rPr lang="en-US" dirty="0" err="1" smtClean="0"/>
              <a:t>MEDCollector</a:t>
            </a:r>
            <a:endParaRPr lang="en-US" dirty="0"/>
          </a:p>
        </p:txBody>
      </p:sp>
      <p:sp>
        <p:nvSpPr>
          <p:cNvPr id="15363" name="Rectangle 3"/>
          <p:cNvSpPr>
            <a:spLocks noGrp="1" noChangeArrowheads="1"/>
          </p:cNvSpPr>
          <p:nvPr>
            <p:ph type="body" idx="1"/>
          </p:nvPr>
        </p:nvSpPr>
        <p:spPr>
          <a:xfrm>
            <a:off x="6324600" y="1752600"/>
            <a:ext cx="3810000" cy="4495800"/>
          </a:xfrm>
        </p:spPr>
        <p:txBody>
          <a:bodyPr>
            <a:normAutofit/>
          </a:bodyPr>
          <a:lstStyle/>
          <a:p>
            <a:r>
              <a:rPr lang="en-US" sz="3200" dirty="0" smtClean="0"/>
              <a:t>Web Services</a:t>
            </a:r>
          </a:p>
          <a:p>
            <a:r>
              <a:rPr lang="en-US" sz="3200" dirty="0" smtClean="0"/>
              <a:t>Workflow Processes</a:t>
            </a:r>
          </a:p>
          <a:p>
            <a:r>
              <a:rPr lang="en-US" sz="3200" dirty="0" smtClean="0"/>
              <a:t>Local Storage</a:t>
            </a:r>
            <a:endParaRPr lang="en-US" sz="3200" dirty="0" smtClean="0"/>
          </a:p>
          <a:p>
            <a:r>
              <a:rPr lang="en-US" sz="3200" dirty="0" smtClean="0"/>
              <a:t>Dashboard </a:t>
            </a:r>
            <a:r>
              <a:rPr lang="en-US" sz="3200" dirty="0" smtClean="0"/>
              <a:t>for Workflow Design</a:t>
            </a:r>
            <a:endParaRPr lang="en-US" sz="3200" dirty="0"/>
          </a:p>
        </p:txBody>
      </p:sp>
      <p:sp>
        <p:nvSpPr>
          <p:cNvPr id="5" name="Slide Number Placeholder 4"/>
          <p:cNvSpPr>
            <a:spLocks noGrp="1"/>
          </p:cNvSpPr>
          <p:nvPr>
            <p:ph type="sldNum" sz="quarter" idx="12"/>
          </p:nvPr>
        </p:nvSpPr>
        <p:spPr/>
        <p:txBody>
          <a:bodyPr/>
          <a:lstStyle/>
          <a:p>
            <a:fld id="{75A8CA83-5A82-4145-A6AC-33E38FE67D01}" type="slidenum">
              <a:rPr lang="en-US" smtClean="0"/>
              <a:pPr/>
              <a:t>21</a:t>
            </a:fld>
            <a:endParaRPr lang="en-US"/>
          </a:p>
        </p:txBody>
      </p:sp>
      <p:sp>
        <p:nvSpPr>
          <p:cNvPr id="6" name="Footer Placeholder 5"/>
          <p:cNvSpPr>
            <a:spLocks noGrp="1"/>
          </p:cNvSpPr>
          <p:nvPr>
            <p:ph type="ftr" sz="quarter" idx="11"/>
          </p:nvPr>
        </p:nvSpPr>
        <p:spPr/>
        <p:txBody>
          <a:bodyPr/>
          <a:lstStyle/>
          <a:p>
            <a:r>
              <a:rPr lang="en-US" smtClean="0"/>
              <a:t>15 Mar 2011 -  2nd Epiwork Review Brussels</a:t>
            </a:r>
            <a:endParaRPr lang="en-US"/>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6388" name="Picture 4"/>
          <p:cNvPicPr>
            <a:picLocks noChangeAspect="1" noChangeArrowheads="1"/>
          </p:cNvPicPr>
          <p:nvPr/>
        </p:nvPicPr>
        <p:blipFill>
          <a:blip r:embed="rId3"/>
          <a:srcRect/>
          <a:stretch>
            <a:fillRect/>
          </a:stretch>
        </p:blipFill>
        <p:spPr bwMode="auto">
          <a:xfrm>
            <a:off x="685800" y="2667000"/>
            <a:ext cx="5382000" cy="3888408"/>
          </a:xfrm>
          <a:prstGeom prst="rect">
            <a:avLst/>
          </a:prstGeom>
          <a:noFill/>
          <a:ln w="9525">
            <a:noFill/>
            <a:round/>
            <a:headEnd/>
            <a:tailEnd/>
          </a:ln>
          <a:effectLst/>
        </p:spPr>
      </p:pic>
      <p:sp>
        <p:nvSpPr>
          <p:cNvPr id="8" name="Line Callout 1 (Accent Bar) 7"/>
          <p:cNvSpPr/>
          <p:nvPr/>
        </p:nvSpPr>
        <p:spPr bwMode="auto">
          <a:xfrm>
            <a:off x="6553200" y="1524000"/>
            <a:ext cx="1905000" cy="1143000"/>
          </a:xfrm>
          <a:prstGeom prst="accentCallout1">
            <a:avLst/>
          </a:prstGeom>
          <a:ln>
            <a:headEnd type="none" w="sm" len="sm"/>
            <a:tailEnd type="none" w="sm" len="sm"/>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342900" lvl="2" indent="-342900">
              <a:buNone/>
            </a:pPr>
            <a:r>
              <a:rPr lang="en-US" sz="2000" b="1" dirty="0" err="1" smtClean="0">
                <a:solidFill>
                  <a:srgbClr val="000000"/>
                </a:solidFill>
                <a:ea typeface="DejaVu Sans" charset="0"/>
                <a:cs typeface="DejaVu Sans" charset="0"/>
              </a:rPr>
              <a:t>Geonames.org</a:t>
            </a:r>
            <a:r>
              <a:rPr lang="en-US" sz="2000" b="1" dirty="0" smtClean="0">
                <a:solidFill>
                  <a:srgbClr val="000000"/>
                </a:solidFill>
                <a:ea typeface="DejaVu Sans" charset="0"/>
                <a:cs typeface="DejaVu Sans" charset="0"/>
              </a:rPr>
              <a:t>: </a:t>
            </a:r>
            <a:r>
              <a:rPr lang="en-US" sz="2000" dirty="0" smtClean="0">
                <a:solidFill>
                  <a:srgbClr val="000000"/>
                </a:solidFill>
                <a:ea typeface="DejaVu Sans" charset="0"/>
                <a:cs typeface="DejaVu Sans" charset="0"/>
              </a:rPr>
              <a:t>All Countries and Capitals</a:t>
            </a:r>
          </a:p>
        </p:txBody>
      </p:sp>
      <p:sp>
        <p:nvSpPr>
          <p:cNvPr id="10" name="Line Callout 1 (Accent Bar) 9"/>
          <p:cNvSpPr/>
          <p:nvPr/>
        </p:nvSpPr>
        <p:spPr bwMode="auto">
          <a:xfrm rot="21055857">
            <a:off x="2677866" y="903966"/>
            <a:ext cx="2873866" cy="1332655"/>
          </a:xfrm>
          <a:prstGeom prst="accentCallout1">
            <a:avLst/>
          </a:prstGeom>
          <a:ln>
            <a:headEnd type="none" w="sm" len="sm"/>
            <a:tailEnd type="none" w="sm" len="sm"/>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342900" lvl="2" indent="-342900">
              <a:buNone/>
            </a:pPr>
            <a:r>
              <a:rPr lang="en-US" sz="2000" b="1" dirty="0" smtClean="0">
                <a:solidFill>
                  <a:srgbClr val="000000"/>
                </a:solidFill>
                <a:ea typeface="DejaVu Sans" charset="0"/>
                <a:cs typeface="DejaVu Sans" charset="0"/>
              </a:rPr>
              <a:t>UMLS: </a:t>
            </a:r>
            <a:r>
              <a:rPr lang="en-US" sz="2000" dirty="0" smtClean="0">
                <a:solidFill>
                  <a:srgbClr val="000000"/>
                </a:solidFill>
                <a:ea typeface="DejaVu Sans" charset="0"/>
                <a:cs typeface="DejaVu Sans" charset="0"/>
              </a:rPr>
              <a:t>twitter searched ion subset of 89 terms related to “Disease or Syndrome”</a:t>
            </a:r>
          </a:p>
        </p:txBody>
      </p:sp>
      <p:sp>
        <p:nvSpPr>
          <p:cNvPr id="16386" name="Rectangle 2"/>
          <p:cNvSpPr>
            <a:spLocks noGrp="1" noChangeArrowheads="1"/>
          </p:cNvSpPr>
          <p:nvPr>
            <p:ph type="title"/>
          </p:nvPr>
        </p:nvSpPr>
        <p:spPr>
          <a:xfrm>
            <a:off x="609600" y="-228600"/>
            <a:ext cx="8420100" cy="1143000"/>
          </a:xfrm>
        </p:spPr>
        <p:txBody>
          <a:bodyPr/>
          <a:lstStyle/>
          <a:p>
            <a:r>
              <a:rPr lang="en-US" dirty="0" err="1" smtClean="0"/>
              <a:t>MEDCollector</a:t>
            </a:r>
            <a:r>
              <a:rPr lang="en-US" dirty="0" smtClean="0"/>
              <a:t> Data Model</a:t>
            </a:r>
            <a:endParaRPr lang="en-US" dirty="0"/>
          </a:p>
        </p:txBody>
      </p:sp>
      <p:sp>
        <p:nvSpPr>
          <p:cNvPr id="6" name="Slide Number Placeholder 5"/>
          <p:cNvSpPr>
            <a:spLocks noGrp="1"/>
          </p:cNvSpPr>
          <p:nvPr>
            <p:ph type="sldNum" sz="quarter" idx="12"/>
          </p:nvPr>
        </p:nvSpPr>
        <p:spPr/>
        <p:txBody>
          <a:bodyPr/>
          <a:lstStyle/>
          <a:p>
            <a:fld id="{B48EB274-DABA-3041-BAC3-05CAB0F5F4C6}" type="slidenum">
              <a:rPr lang="en-US" smtClean="0"/>
              <a:pPr/>
              <a:t>22</a:t>
            </a:fld>
            <a:endParaRPr lang="en-US"/>
          </a:p>
        </p:txBody>
      </p:sp>
      <p:sp>
        <p:nvSpPr>
          <p:cNvPr id="7" name="Footer Placeholder 6"/>
          <p:cNvSpPr>
            <a:spLocks noGrp="1"/>
          </p:cNvSpPr>
          <p:nvPr>
            <p:ph type="ftr" sz="quarter" idx="11"/>
          </p:nvPr>
        </p:nvSpPr>
        <p:spPr/>
        <p:txBody>
          <a:bodyPr/>
          <a:lstStyle/>
          <a:p>
            <a:r>
              <a:rPr lang="en-US" smtClean="0"/>
              <a:t>15 Mar 2011 -  2nd Epiwork Review Brussels</a:t>
            </a:r>
            <a:endParaRPr lang="en-US" dirty="0"/>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762000" y="381000"/>
            <a:ext cx="8420100" cy="1143000"/>
          </a:xfrm>
        </p:spPr>
        <p:txBody>
          <a:bodyPr/>
          <a:lstStyle/>
          <a:p>
            <a:r>
              <a:rPr lang="en-US" dirty="0" err="1" smtClean="0"/>
              <a:t>MEDCollector</a:t>
            </a:r>
            <a:r>
              <a:rPr lang="en-US" dirty="0" smtClean="0"/>
              <a:t> Services</a:t>
            </a:r>
            <a:endParaRPr lang="en-US" dirty="0"/>
          </a:p>
        </p:txBody>
      </p:sp>
      <p:sp>
        <p:nvSpPr>
          <p:cNvPr id="12" name="Content Placeholder 11"/>
          <p:cNvSpPr>
            <a:spLocks noGrp="1"/>
          </p:cNvSpPr>
          <p:nvPr>
            <p:ph idx="1"/>
          </p:nvPr>
        </p:nvSpPr>
        <p:spPr>
          <a:xfrm>
            <a:off x="304800" y="1752600"/>
            <a:ext cx="5029200" cy="4114800"/>
          </a:xfrm>
        </p:spPr>
        <p:txBody>
          <a:bodyPr/>
          <a:lstStyle/>
          <a:p>
            <a:pPr marL="410340" indent="-307755">
              <a:spcAft>
                <a:spcPts val="1354"/>
              </a:spcAft>
              <a:buSzPct val="45000"/>
              <a:buFont typeface="Wingdings" charset="2"/>
              <a:buChar char=""/>
              <a:tabLst>
                <a:tab pos="687922" algn="l"/>
                <a:tab pos="1375844" algn="l"/>
                <a:tab pos="2063767" algn="l"/>
                <a:tab pos="2751689" algn="l"/>
                <a:tab pos="3439611" algn="l"/>
                <a:tab pos="4127533" algn="l"/>
                <a:tab pos="4815455" algn="l"/>
                <a:tab pos="5503377" algn="l"/>
                <a:tab pos="6191300" algn="l"/>
                <a:tab pos="6879222" algn="l"/>
                <a:tab pos="7567144" algn="l"/>
              </a:tabLst>
            </a:pPr>
            <a:r>
              <a:rPr lang="en-US" sz="2700" dirty="0" smtClean="0">
                <a:solidFill>
                  <a:srgbClr val="000000"/>
                </a:solidFill>
                <a:ea typeface="DejaVu Sans" charset="0"/>
                <a:cs typeface="DejaVu Sans" charset="0"/>
              </a:rPr>
              <a:t>Data Collection Services</a:t>
            </a:r>
            <a:endParaRPr lang="en-US" sz="2700" dirty="0" smtClean="0">
              <a:solidFill>
                <a:srgbClr val="000000"/>
              </a:solidFill>
              <a:ea typeface="DejaVu Sans" charset="0"/>
              <a:cs typeface="DejaVu Sans" charset="0"/>
            </a:endParaRPr>
          </a:p>
          <a:p>
            <a:pPr marL="1220729" lvl="2" indent="-307755">
              <a:spcAft>
                <a:spcPts val="1354"/>
              </a:spcAft>
              <a:buSzPct val="45000"/>
              <a:buFont typeface="Wingdings" charset="2"/>
              <a:buChar char=""/>
              <a:tabLst>
                <a:tab pos="687922" algn="l"/>
                <a:tab pos="1375844" algn="l"/>
                <a:tab pos="2063767" algn="l"/>
                <a:tab pos="2751689" algn="l"/>
                <a:tab pos="3439611" algn="l"/>
                <a:tab pos="4127533" algn="l"/>
                <a:tab pos="4815455" algn="l"/>
                <a:tab pos="5503377" algn="l"/>
                <a:tab pos="6191300" algn="l"/>
                <a:tab pos="6879222" algn="l"/>
                <a:tab pos="7567144" algn="l"/>
              </a:tabLst>
            </a:pPr>
            <a:r>
              <a:rPr lang="en-US" sz="1900" dirty="0" smtClean="0">
                <a:solidFill>
                  <a:srgbClr val="000000"/>
                </a:solidFill>
                <a:ea typeface="DejaVu Sans" charset="0"/>
                <a:cs typeface="DejaVu Sans" charset="0"/>
              </a:rPr>
              <a:t>Query </a:t>
            </a:r>
            <a:r>
              <a:rPr lang="en-US" sz="1900" dirty="0" smtClean="0">
                <a:solidFill>
                  <a:srgbClr val="000000"/>
                </a:solidFill>
                <a:ea typeface="DejaVu Sans" charset="0"/>
                <a:cs typeface="DejaVu Sans" charset="0"/>
              </a:rPr>
              <a:t>Selection Services</a:t>
            </a:r>
          </a:p>
          <a:p>
            <a:pPr marL="1220729" lvl="2" indent="-307755">
              <a:spcAft>
                <a:spcPts val="1354"/>
              </a:spcAft>
              <a:buSzPct val="45000"/>
              <a:buFont typeface="Wingdings" charset="2"/>
              <a:buChar char=""/>
              <a:tabLst>
                <a:tab pos="687922" algn="l"/>
                <a:tab pos="1375844" algn="l"/>
                <a:tab pos="2063767" algn="l"/>
                <a:tab pos="2751689" algn="l"/>
                <a:tab pos="3439611" algn="l"/>
                <a:tab pos="4127533" algn="l"/>
                <a:tab pos="4815455" algn="l"/>
                <a:tab pos="5503377" algn="l"/>
                <a:tab pos="6191300" algn="l"/>
                <a:tab pos="6879222" algn="l"/>
                <a:tab pos="7567144" algn="l"/>
              </a:tabLst>
            </a:pPr>
            <a:r>
              <a:rPr lang="en-US" sz="1900" dirty="0" smtClean="0">
                <a:solidFill>
                  <a:srgbClr val="000000"/>
                </a:solidFill>
                <a:ea typeface="DejaVu Sans" charset="0"/>
                <a:cs typeface="DejaVu Sans" charset="0"/>
              </a:rPr>
              <a:t>Data Harvesting Services</a:t>
            </a:r>
          </a:p>
          <a:p>
            <a:pPr marL="1220729" lvl="2" indent="-307755">
              <a:spcAft>
                <a:spcPts val="1354"/>
              </a:spcAft>
              <a:buSzPct val="45000"/>
              <a:buFont typeface="Wingdings" charset="2"/>
              <a:buChar char=""/>
              <a:tabLst>
                <a:tab pos="687922" algn="l"/>
                <a:tab pos="1375844" algn="l"/>
                <a:tab pos="2063767" algn="l"/>
                <a:tab pos="2751689" algn="l"/>
                <a:tab pos="3439611" algn="l"/>
                <a:tab pos="4127533" algn="l"/>
                <a:tab pos="4815455" algn="l"/>
                <a:tab pos="5503377" algn="l"/>
                <a:tab pos="6191300" algn="l"/>
                <a:tab pos="6879222" algn="l"/>
                <a:tab pos="7567144" algn="l"/>
              </a:tabLst>
            </a:pPr>
            <a:r>
              <a:rPr lang="en-US" sz="1900" dirty="0" smtClean="0">
                <a:solidFill>
                  <a:srgbClr val="000000"/>
                </a:solidFill>
                <a:ea typeface="DejaVu Sans" charset="0"/>
                <a:cs typeface="DejaVu Sans" charset="0"/>
              </a:rPr>
              <a:t>XML Transformation Services</a:t>
            </a:r>
          </a:p>
          <a:p>
            <a:pPr marL="1220729" lvl="2" indent="-307755">
              <a:spcAft>
                <a:spcPts val="1354"/>
              </a:spcAft>
              <a:buSzPct val="45000"/>
              <a:buFont typeface="Wingdings" charset="2"/>
              <a:buChar char=""/>
              <a:tabLst>
                <a:tab pos="687922" algn="l"/>
                <a:tab pos="1375844" algn="l"/>
                <a:tab pos="2063767" algn="l"/>
                <a:tab pos="2751689" algn="l"/>
                <a:tab pos="3439611" algn="l"/>
                <a:tab pos="4127533" algn="l"/>
                <a:tab pos="4815455" algn="l"/>
                <a:tab pos="5503377" algn="l"/>
                <a:tab pos="6191300" algn="l"/>
                <a:tab pos="6879222" algn="l"/>
                <a:tab pos="7567144" algn="l"/>
              </a:tabLst>
            </a:pPr>
            <a:r>
              <a:rPr lang="en-US" sz="1900" dirty="0" smtClean="0">
                <a:solidFill>
                  <a:srgbClr val="000000"/>
                </a:solidFill>
                <a:ea typeface="DejaVu Sans" charset="0"/>
                <a:cs typeface="DejaVu Sans" charset="0"/>
              </a:rPr>
              <a:t>Database Loading Service</a:t>
            </a:r>
          </a:p>
          <a:p>
            <a:pPr marL="420629" indent="-307755">
              <a:spcAft>
                <a:spcPts val="1354"/>
              </a:spcAft>
              <a:buSzPct val="45000"/>
              <a:buFont typeface="Wingdings" charset="2"/>
              <a:buChar char=""/>
              <a:tabLst>
                <a:tab pos="687922" algn="l"/>
                <a:tab pos="1375844" algn="l"/>
                <a:tab pos="2063767" algn="l"/>
                <a:tab pos="2751689" algn="l"/>
                <a:tab pos="3439611" algn="l"/>
                <a:tab pos="4127533" algn="l"/>
                <a:tab pos="4815455" algn="l"/>
                <a:tab pos="5503377" algn="l"/>
                <a:tab pos="6191300" algn="l"/>
                <a:tab pos="6879222" algn="l"/>
                <a:tab pos="7567144" algn="l"/>
              </a:tabLst>
            </a:pPr>
            <a:r>
              <a:rPr lang="en-US" sz="2700" dirty="0" smtClean="0">
                <a:solidFill>
                  <a:srgbClr val="000000"/>
                </a:solidFill>
                <a:ea typeface="DejaVu Sans" charset="0"/>
                <a:cs typeface="DejaVu Sans" charset="0"/>
              </a:rPr>
              <a:t>Data Packaging Services</a:t>
            </a:r>
          </a:p>
          <a:p>
            <a:pPr marL="1220729" lvl="2" indent="-307755">
              <a:spcAft>
                <a:spcPts val="1354"/>
              </a:spcAft>
              <a:buSzPct val="45000"/>
              <a:buFont typeface="Wingdings" charset="2"/>
              <a:buChar char=""/>
              <a:tabLst>
                <a:tab pos="687922" algn="l"/>
                <a:tab pos="1375844" algn="l"/>
                <a:tab pos="2063767" algn="l"/>
                <a:tab pos="2751689" algn="l"/>
                <a:tab pos="3439611" algn="l"/>
                <a:tab pos="4127533" algn="l"/>
                <a:tab pos="4815455" algn="l"/>
                <a:tab pos="5503377" algn="l"/>
                <a:tab pos="6191300" algn="l"/>
                <a:tab pos="6879222" algn="l"/>
                <a:tab pos="7567144" algn="l"/>
              </a:tabLst>
            </a:pPr>
            <a:r>
              <a:rPr lang="en-US" sz="1900" dirty="0" smtClean="0">
                <a:solidFill>
                  <a:srgbClr val="000000"/>
                </a:solidFill>
                <a:ea typeface="DejaVu Sans" charset="0"/>
                <a:cs typeface="DejaVu Sans" charset="0"/>
              </a:rPr>
              <a:t>To CSV</a:t>
            </a:r>
          </a:p>
          <a:p>
            <a:endParaRPr lang="pt-PT" dirty="0"/>
          </a:p>
        </p:txBody>
      </p:sp>
      <p:pic>
        <p:nvPicPr>
          <p:cNvPr id="18437" name="Picture 5"/>
          <p:cNvPicPr>
            <a:picLocks noChangeAspect="1" noChangeArrowheads="1"/>
          </p:cNvPicPr>
          <p:nvPr/>
        </p:nvPicPr>
        <p:blipFill>
          <a:blip r:embed="rId3"/>
          <a:srcRect/>
          <a:stretch>
            <a:fillRect/>
          </a:stretch>
        </p:blipFill>
        <p:spPr bwMode="auto">
          <a:xfrm>
            <a:off x="5581920" y="1866436"/>
            <a:ext cx="4247880" cy="3940254"/>
          </a:xfrm>
          <a:prstGeom prst="rect">
            <a:avLst/>
          </a:prstGeom>
          <a:noFill/>
          <a:ln w="9525">
            <a:noFill/>
            <a:round/>
            <a:headEnd/>
            <a:tailEnd/>
          </a:ln>
          <a:effectLst/>
        </p:spPr>
      </p:pic>
      <p:sp>
        <p:nvSpPr>
          <p:cNvPr id="18438" name="AutoShape 6"/>
          <p:cNvSpPr>
            <a:spLocks noChangeArrowheads="1"/>
          </p:cNvSpPr>
          <p:nvPr/>
        </p:nvSpPr>
        <p:spPr bwMode="auto">
          <a:xfrm>
            <a:off x="6715800" y="4823067"/>
            <a:ext cx="1347840" cy="711435"/>
          </a:xfrm>
          <a:custGeom>
            <a:avLst/>
            <a:gdLst>
              <a:gd name="G0" fmla="+- 10800 0 0"/>
              <a:gd name="G1" fmla="+- 21600 0 0"/>
              <a:gd name="G2" fmla="+- 10800 0 0"/>
              <a:gd name="G3" fmla="+- 21600 0 0"/>
              <a:gd name="G4" fmla="+- 10800 2000 0"/>
              <a:gd name="G5" fmla="+- 21600 0 2000"/>
              <a:gd name="G6" fmla="+- 10800 2000 0"/>
              <a:gd name="G7" fmla="+- 21600 0 2000"/>
              <a:gd name="T0" fmla="*/ G4 w 21600"/>
              <a:gd name="T1" fmla="*/ G6 h 21600"/>
              <a:gd name="T2" fmla="*/ G5 w 21600"/>
              <a:gd name="T3" fmla="*/ G7 h 21600"/>
            </a:gdLst>
            <a:ahLst/>
            <a:cxnLst>
              <a:cxn ang="0">
                <a:pos x="18889" y="10800"/>
              </a:cxn>
              <a:cxn ang="0">
                <a:pos x="37778" y="10800"/>
              </a:cxn>
              <a:cxn ang="0">
                <a:pos x="37778" y="21600"/>
              </a:cxn>
              <a:cxn ang="0">
                <a:pos x="18889" y="21600"/>
              </a:cxn>
              <a:cxn ang="0">
                <a:pos x="20889" y="12800"/>
              </a:cxn>
              <a:cxn ang="0">
                <a:pos x="35778" y="12800"/>
              </a:cxn>
              <a:cxn ang="0">
                <a:pos x="35778" y="19600"/>
              </a:cxn>
              <a:cxn ang="0">
                <a:pos x="20889" y="19600"/>
              </a:cxn>
            </a:cxnLst>
            <a:rect l="T0" t="T1" r="T2" b="T3"/>
            <a:pathLst>
              <a:path w="37778" h="21600">
                <a:moveTo>
                  <a:pt x="18889" y="10800"/>
                </a:moveTo>
                <a:lnTo>
                  <a:pt x="37778" y="10800"/>
                </a:lnTo>
                <a:lnTo>
                  <a:pt x="37778" y="21600"/>
                </a:lnTo>
                <a:lnTo>
                  <a:pt x="18889" y="21600"/>
                </a:lnTo>
                <a:close/>
                <a:moveTo>
                  <a:pt x="20889" y="12800"/>
                </a:moveTo>
                <a:lnTo>
                  <a:pt x="35778" y="12800"/>
                </a:lnTo>
                <a:lnTo>
                  <a:pt x="35778" y="19600"/>
                </a:lnTo>
                <a:lnTo>
                  <a:pt x="20889" y="19600"/>
                </a:lnTo>
                <a:close/>
              </a:path>
            </a:pathLst>
          </a:custGeom>
          <a:solidFill>
            <a:srgbClr val="FF6633"/>
          </a:solidFill>
          <a:ln w="9525">
            <a:solidFill>
              <a:srgbClr val="000000"/>
            </a:solidFill>
            <a:round/>
            <a:headEnd/>
            <a:tailEnd/>
          </a:ln>
          <a:effectLst/>
        </p:spPr>
        <p:txBody>
          <a:bodyPr wrap="none" lIns="86895" tIns="43448" rIns="86895" bIns="43448" anchor="ctr">
            <a:prstTxWarp prst="textNoShape">
              <a:avLst/>
            </a:prstTxWarp>
          </a:bodyPr>
          <a:lstStyle/>
          <a:p>
            <a:endParaRPr lang="pt-PT"/>
          </a:p>
        </p:txBody>
      </p:sp>
      <p:sp>
        <p:nvSpPr>
          <p:cNvPr id="6" name="Slide Number Placeholder 5"/>
          <p:cNvSpPr>
            <a:spLocks noGrp="1"/>
          </p:cNvSpPr>
          <p:nvPr>
            <p:ph type="sldNum" sz="quarter" idx="12"/>
          </p:nvPr>
        </p:nvSpPr>
        <p:spPr/>
        <p:txBody>
          <a:bodyPr/>
          <a:lstStyle/>
          <a:p>
            <a:fld id="{75A8CA83-5A82-4145-A6AC-33E38FE67D01}" type="slidenum">
              <a:rPr lang="en-US" smtClean="0"/>
              <a:pPr/>
              <a:t>23</a:t>
            </a:fld>
            <a:endParaRPr lang="en-US"/>
          </a:p>
        </p:txBody>
      </p:sp>
      <p:sp>
        <p:nvSpPr>
          <p:cNvPr id="7" name="Footer Placeholder 6"/>
          <p:cNvSpPr>
            <a:spLocks noGrp="1"/>
          </p:cNvSpPr>
          <p:nvPr>
            <p:ph type="ftr" sz="quarter" idx="11"/>
          </p:nvPr>
        </p:nvSpPr>
        <p:spPr/>
        <p:txBody>
          <a:bodyPr/>
          <a:lstStyle/>
          <a:p>
            <a:r>
              <a:rPr lang="en-US" smtClean="0"/>
              <a:t>15 Mar 2011 -  2nd Epiwork Review Brussels</a:t>
            </a:r>
            <a:endParaRPr lang="en-US"/>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762000" y="228600"/>
            <a:ext cx="8420100" cy="1143000"/>
          </a:xfrm>
        </p:spPr>
        <p:txBody>
          <a:bodyPr/>
          <a:lstStyle/>
          <a:p>
            <a:r>
              <a:rPr lang="en-US" dirty="0" err="1" smtClean="0"/>
              <a:t>MEDCollector</a:t>
            </a:r>
            <a:r>
              <a:rPr lang="en-US" dirty="0" smtClean="0"/>
              <a:t> - BPEL</a:t>
            </a:r>
            <a:endParaRPr lang="en-US" dirty="0"/>
          </a:p>
        </p:txBody>
      </p:sp>
      <p:pic>
        <p:nvPicPr>
          <p:cNvPr id="21508" name="Picture 4"/>
          <p:cNvPicPr>
            <a:picLocks noChangeAspect="1" noChangeArrowheads="1"/>
          </p:cNvPicPr>
          <p:nvPr/>
        </p:nvPicPr>
        <p:blipFill>
          <a:blip r:embed="rId3"/>
          <a:srcRect/>
          <a:stretch>
            <a:fillRect/>
          </a:stretch>
        </p:blipFill>
        <p:spPr bwMode="auto">
          <a:xfrm>
            <a:off x="685800" y="1828800"/>
            <a:ext cx="7962240" cy="3895609"/>
          </a:xfrm>
          <a:prstGeom prst="rect">
            <a:avLst/>
          </a:prstGeom>
          <a:noFill/>
          <a:ln w="9525">
            <a:noFill/>
            <a:round/>
            <a:headEnd/>
            <a:tailEnd/>
          </a:ln>
          <a:effectLst/>
        </p:spPr>
      </p:pic>
      <p:sp>
        <p:nvSpPr>
          <p:cNvPr id="21509" name="Text Box 5"/>
          <p:cNvSpPr txBox="1">
            <a:spLocks noChangeArrowheads="1"/>
          </p:cNvSpPr>
          <p:nvPr/>
        </p:nvSpPr>
        <p:spPr bwMode="auto">
          <a:xfrm>
            <a:off x="271440" y="1286056"/>
            <a:ext cx="9163440" cy="787762"/>
          </a:xfrm>
          <a:prstGeom prst="rect">
            <a:avLst/>
          </a:prstGeom>
          <a:noFill/>
          <a:ln w="9525">
            <a:noFill/>
            <a:round/>
            <a:headEnd/>
            <a:tailEnd/>
          </a:ln>
          <a:effectLst/>
        </p:spPr>
        <p:txBody>
          <a:bodyPr lIns="0" tIns="21792" rIns="0" bIns="0">
            <a:prstTxWarp prst="textNoShape">
              <a:avLst/>
            </a:prstTxWarp>
          </a:bodyPr>
          <a:lstStyle/>
          <a:p>
            <a:pPr marL="1231019" lvl="2" indent="-273057">
              <a:spcAft>
                <a:spcPts val="1354"/>
              </a:spcAft>
              <a:buSzPct val="75000"/>
              <a:tabLst>
                <a:tab pos="687922" algn="l"/>
                <a:tab pos="1375844" algn="l"/>
                <a:tab pos="2063767" algn="l"/>
                <a:tab pos="2751689" algn="l"/>
                <a:tab pos="3439611" algn="l"/>
                <a:tab pos="4127533" algn="l"/>
                <a:tab pos="4815455" algn="l"/>
                <a:tab pos="5503377" algn="l"/>
                <a:tab pos="6191300" algn="l"/>
                <a:tab pos="6879222" algn="l"/>
                <a:tab pos="7567144" algn="l"/>
                <a:tab pos="8255066" algn="l"/>
              </a:tabLst>
            </a:pPr>
            <a:r>
              <a:rPr lang="en-US" sz="2800" dirty="0" smtClean="0">
                <a:solidFill>
                  <a:srgbClr val="000000"/>
                </a:solidFill>
                <a:ea typeface="DejaVu Sans" charset="0"/>
                <a:cs typeface="DejaVu Sans" charset="0"/>
              </a:rPr>
              <a:t>Language </a:t>
            </a:r>
            <a:r>
              <a:rPr lang="en-US" sz="2800" dirty="0">
                <a:solidFill>
                  <a:srgbClr val="000000"/>
                </a:solidFill>
                <a:ea typeface="DejaVu Sans" charset="0"/>
                <a:cs typeface="DejaVu Sans" charset="0"/>
              </a:rPr>
              <a:t>to define how Web-Services Communicate</a:t>
            </a:r>
          </a:p>
        </p:txBody>
      </p:sp>
      <p:sp>
        <p:nvSpPr>
          <p:cNvPr id="21510" name="Text Box 6"/>
          <p:cNvSpPr txBox="1">
            <a:spLocks noChangeArrowheads="1"/>
          </p:cNvSpPr>
          <p:nvPr/>
        </p:nvSpPr>
        <p:spPr bwMode="auto">
          <a:xfrm>
            <a:off x="1275960" y="5791200"/>
            <a:ext cx="7791840" cy="381000"/>
          </a:xfrm>
          <a:prstGeom prst="rect">
            <a:avLst/>
          </a:prstGeom>
          <a:noFill/>
          <a:ln w="9525">
            <a:noFill/>
            <a:round/>
            <a:headEnd/>
            <a:tailEnd/>
          </a:ln>
          <a:effectLst/>
        </p:spPr>
        <p:txBody>
          <a:bodyPr lIns="0" tIns="20116" rIns="0" bIns="0">
            <a:prstTxWarp prst="textNoShape">
              <a:avLst/>
            </a:prstTxWarp>
          </a:bodyPr>
          <a:lstStyle/>
          <a:p>
            <a:pPr marL="410340" indent="-307755">
              <a:spcAft>
                <a:spcPts val="1354"/>
              </a:spcAft>
              <a:buSzPct val="45000"/>
              <a:tabLst>
                <a:tab pos="687922" algn="l"/>
                <a:tab pos="1375844" algn="l"/>
                <a:tab pos="2063767" algn="l"/>
                <a:tab pos="2751689" algn="l"/>
                <a:tab pos="3439611" algn="l"/>
                <a:tab pos="4127533" algn="l"/>
                <a:tab pos="4815455" algn="l"/>
                <a:tab pos="5503377" algn="l"/>
                <a:tab pos="6191300" algn="l"/>
                <a:tab pos="6879222" algn="l"/>
                <a:tab pos="7567144" algn="l"/>
                <a:tab pos="8255066" algn="l"/>
              </a:tabLst>
            </a:pPr>
            <a:r>
              <a:rPr lang="en-US" sz="2300" b="1" dirty="0">
                <a:solidFill>
                  <a:srgbClr val="000000"/>
                </a:solidFill>
                <a:ea typeface="DejaVu Sans" charset="0"/>
                <a:cs typeface="DejaVu Sans" charset="0"/>
              </a:rPr>
              <a:t>Standard graphical notation – BPMN → Complex!</a:t>
            </a:r>
          </a:p>
        </p:txBody>
      </p:sp>
      <p:sp>
        <p:nvSpPr>
          <p:cNvPr id="6" name="Slide Number Placeholder 5"/>
          <p:cNvSpPr>
            <a:spLocks noGrp="1"/>
          </p:cNvSpPr>
          <p:nvPr>
            <p:ph type="sldNum" sz="quarter" idx="12"/>
          </p:nvPr>
        </p:nvSpPr>
        <p:spPr/>
        <p:txBody>
          <a:bodyPr/>
          <a:lstStyle/>
          <a:p>
            <a:fld id="{75A8CA83-5A82-4145-A6AC-33E38FE67D01}" type="slidenum">
              <a:rPr lang="en-US" smtClean="0"/>
              <a:pPr/>
              <a:t>24</a:t>
            </a:fld>
            <a:endParaRPr lang="en-US"/>
          </a:p>
        </p:txBody>
      </p:sp>
      <p:sp>
        <p:nvSpPr>
          <p:cNvPr id="7" name="Footer Placeholder 6"/>
          <p:cNvSpPr>
            <a:spLocks noGrp="1"/>
          </p:cNvSpPr>
          <p:nvPr>
            <p:ph type="ftr" sz="quarter" idx="11"/>
          </p:nvPr>
        </p:nvSpPr>
        <p:spPr/>
        <p:txBody>
          <a:bodyPr/>
          <a:lstStyle/>
          <a:p>
            <a:r>
              <a:rPr lang="en-US" smtClean="0"/>
              <a:t>15 Mar 2011 -  2nd Epiwork Review Brussels</a:t>
            </a:r>
            <a:endParaRPr lang="en-US"/>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2529" name="Picture 1"/>
          <p:cNvPicPr>
            <a:picLocks noChangeAspect="1" noChangeArrowheads="1"/>
          </p:cNvPicPr>
          <p:nvPr/>
        </p:nvPicPr>
        <p:blipFill>
          <a:blip r:embed="rId3"/>
          <a:srcRect/>
          <a:stretch>
            <a:fillRect/>
          </a:stretch>
        </p:blipFill>
        <p:spPr bwMode="auto">
          <a:xfrm>
            <a:off x="1143000" y="1447799"/>
            <a:ext cx="5943600" cy="4384501"/>
          </a:xfrm>
          <a:prstGeom prst="rect">
            <a:avLst/>
          </a:prstGeom>
          <a:noFill/>
          <a:ln w="9525">
            <a:noFill/>
            <a:round/>
            <a:headEnd/>
            <a:tailEnd/>
          </a:ln>
          <a:effectLst/>
        </p:spPr>
      </p:pic>
      <p:sp>
        <p:nvSpPr>
          <p:cNvPr id="22531" name="Rectangle 3"/>
          <p:cNvSpPr>
            <a:spLocks noGrp="1" noChangeArrowheads="1"/>
          </p:cNvSpPr>
          <p:nvPr>
            <p:ph type="title"/>
          </p:nvPr>
        </p:nvSpPr>
        <p:spPr/>
        <p:txBody>
          <a:bodyPr/>
          <a:lstStyle/>
          <a:p>
            <a:r>
              <a:rPr lang="en-US" dirty="0" err="1" smtClean="0"/>
              <a:t>MEDCollector</a:t>
            </a:r>
            <a:r>
              <a:rPr lang="en-US" dirty="0" smtClean="0"/>
              <a:t>: </a:t>
            </a:r>
            <a:r>
              <a:rPr lang="en-US" dirty="0" smtClean="0">
                <a:solidFill>
                  <a:srgbClr val="000000"/>
                </a:solidFill>
                <a:ea typeface="DejaVu Sans" charset="0"/>
                <a:cs typeface="DejaVu Sans" charset="0"/>
              </a:rPr>
              <a:t>Dashboard</a:t>
            </a:r>
            <a:endParaRPr lang="en-US" dirty="0"/>
          </a:p>
        </p:txBody>
      </p:sp>
      <p:sp>
        <p:nvSpPr>
          <p:cNvPr id="22534" name="Text Box 6"/>
          <p:cNvSpPr txBox="1">
            <a:spLocks noChangeArrowheads="1"/>
          </p:cNvSpPr>
          <p:nvPr/>
        </p:nvSpPr>
        <p:spPr bwMode="auto">
          <a:xfrm>
            <a:off x="4038600" y="6172200"/>
            <a:ext cx="5562600" cy="381000"/>
          </a:xfrm>
          <a:prstGeom prst="rect">
            <a:avLst/>
          </a:prstGeom>
          <a:noFill/>
          <a:ln w="9525">
            <a:noFill/>
            <a:round/>
            <a:headEnd/>
            <a:tailEnd/>
          </a:ln>
          <a:effectLst/>
        </p:spPr>
        <p:txBody>
          <a:bodyPr lIns="0" tIns="16763" rIns="0" bIns="0">
            <a:prstTxWarp prst="textNoShape">
              <a:avLst/>
            </a:prstTxWarp>
          </a:bodyPr>
          <a:lstStyle/>
          <a:p>
            <a:pPr marL="1231019" lvl="2" indent="-273057">
              <a:spcAft>
                <a:spcPts val="1354"/>
              </a:spcAft>
              <a:buSzPct val="75000"/>
              <a:tabLst>
                <a:tab pos="687922" algn="l"/>
                <a:tab pos="1375844" algn="l"/>
                <a:tab pos="2063767" algn="l"/>
                <a:tab pos="2751689" algn="l"/>
                <a:tab pos="3439611" algn="l"/>
                <a:tab pos="4127533" algn="l"/>
                <a:tab pos="4815455" algn="l"/>
              </a:tabLst>
            </a:pPr>
            <a:r>
              <a:rPr lang="en-US" sz="2000" dirty="0" err="1" smtClean="0">
                <a:solidFill>
                  <a:srgbClr val="000000"/>
                </a:solidFill>
                <a:ea typeface="DejaVu Sans" charset="0"/>
                <a:cs typeface="DejaVu Sans" charset="0"/>
              </a:rPr>
              <a:t>WireIt</a:t>
            </a:r>
            <a:r>
              <a:rPr lang="en-US" sz="2000" dirty="0" smtClean="0">
                <a:solidFill>
                  <a:srgbClr val="000000"/>
                </a:solidFill>
                <a:ea typeface="DejaVu Sans" charset="0"/>
                <a:cs typeface="DejaVu Sans" charset="0"/>
              </a:rPr>
              <a:t>! - http</a:t>
            </a:r>
            <a:r>
              <a:rPr lang="en-US" sz="2000" dirty="0">
                <a:solidFill>
                  <a:srgbClr val="000000"/>
                </a:solidFill>
                <a:ea typeface="DejaVu Sans" charset="0"/>
                <a:cs typeface="DejaVu Sans" charset="0"/>
              </a:rPr>
              <a:t>://</a:t>
            </a:r>
            <a:r>
              <a:rPr lang="en-US" sz="2000" dirty="0" err="1">
                <a:solidFill>
                  <a:srgbClr val="000000"/>
                </a:solidFill>
                <a:ea typeface="DejaVu Sans" charset="0"/>
                <a:cs typeface="DejaVu Sans" charset="0"/>
              </a:rPr>
              <a:t>javascript.neyric.com/wireit</a:t>
            </a:r>
            <a:r>
              <a:rPr lang="en-US" sz="2000" dirty="0">
                <a:solidFill>
                  <a:srgbClr val="000000"/>
                </a:solidFill>
                <a:ea typeface="DejaVu Sans" charset="0"/>
                <a:cs typeface="DejaVu Sans" charset="0"/>
              </a:rPr>
              <a:t>/</a:t>
            </a:r>
          </a:p>
        </p:txBody>
      </p:sp>
      <p:sp>
        <p:nvSpPr>
          <p:cNvPr id="5" name="Slide Number Placeholder 4"/>
          <p:cNvSpPr>
            <a:spLocks noGrp="1"/>
          </p:cNvSpPr>
          <p:nvPr>
            <p:ph type="sldNum" sz="quarter" idx="12"/>
          </p:nvPr>
        </p:nvSpPr>
        <p:spPr/>
        <p:txBody>
          <a:bodyPr/>
          <a:lstStyle/>
          <a:p>
            <a:fld id="{75A8CA83-5A82-4145-A6AC-33E38FE67D01}" type="slidenum">
              <a:rPr lang="en-US" smtClean="0"/>
              <a:pPr/>
              <a:t>25</a:t>
            </a:fld>
            <a:endParaRPr lang="en-US"/>
          </a:p>
        </p:txBody>
      </p:sp>
      <p:sp>
        <p:nvSpPr>
          <p:cNvPr id="6" name="Footer Placeholder 5"/>
          <p:cNvSpPr>
            <a:spLocks noGrp="1"/>
          </p:cNvSpPr>
          <p:nvPr>
            <p:ph type="ftr" sz="quarter" idx="11"/>
          </p:nvPr>
        </p:nvSpPr>
        <p:spPr/>
        <p:txBody>
          <a:bodyPr/>
          <a:lstStyle/>
          <a:p>
            <a:r>
              <a:rPr lang="en-US" smtClean="0"/>
              <a:t>15 Mar 2011 -  2nd Epiwork Review Brussels</a:t>
            </a:r>
            <a:endParaRPr lang="en-US"/>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494521" y="-216022"/>
            <a:ext cx="8913840" cy="1144921"/>
          </a:xfrm>
          <a:ln/>
        </p:spPr>
        <p:txBody>
          <a:bodyPr tIns="30174"/>
          <a:lstStyle/>
          <a:p>
            <a:pPr>
              <a:tabLst>
                <a:tab pos="687922" algn="l"/>
                <a:tab pos="1375844" algn="l"/>
                <a:tab pos="2063767" algn="l"/>
                <a:tab pos="2751689" algn="l"/>
                <a:tab pos="3439611" algn="l"/>
                <a:tab pos="4127533" algn="l"/>
                <a:tab pos="4815455" algn="l"/>
                <a:tab pos="5503377" algn="l"/>
                <a:tab pos="6191300" algn="l"/>
                <a:tab pos="6879222" algn="l"/>
                <a:tab pos="7567144" algn="l"/>
                <a:tab pos="8255066" algn="l"/>
              </a:tabLst>
            </a:pPr>
            <a:r>
              <a:rPr lang="en-US" sz="3600" dirty="0" err="1" smtClean="0"/>
              <a:t>MEDCollector</a:t>
            </a:r>
            <a:r>
              <a:rPr lang="en-US" sz="3600" dirty="0" smtClean="0"/>
              <a:t>: </a:t>
            </a:r>
            <a:r>
              <a:rPr lang="en-US" sz="3600" dirty="0" smtClean="0">
                <a:solidFill>
                  <a:srgbClr val="000000"/>
                </a:solidFill>
                <a:ea typeface="DejaVu Sans" charset="0"/>
                <a:cs typeface="DejaVu Sans" charset="0"/>
              </a:rPr>
              <a:t>Dashboard</a:t>
            </a:r>
            <a:endParaRPr lang="en-US" sz="3400" dirty="0">
              <a:solidFill>
                <a:srgbClr val="FFFFFF"/>
              </a:solidFill>
              <a:effectLst>
                <a:outerShdw blurRad="38100" dist="38100" dir="2700000" algn="tl">
                  <a:srgbClr val="DDDDDD"/>
                </a:outerShdw>
              </a:effectLst>
            </a:endParaRPr>
          </a:p>
        </p:txBody>
      </p:sp>
      <p:pic>
        <p:nvPicPr>
          <p:cNvPr id="23556" name="Picture 4"/>
          <p:cNvPicPr>
            <a:picLocks noChangeAspect="1" noChangeArrowheads="1"/>
          </p:cNvPicPr>
          <p:nvPr/>
        </p:nvPicPr>
        <p:blipFill>
          <a:blip r:embed="rId3"/>
          <a:srcRect t="6586" b="52734"/>
          <a:stretch>
            <a:fillRect/>
          </a:stretch>
        </p:blipFill>
        <p:spPr bwMode="auto">
          <a:xfrm>
            <a:off x="152400" y="990600"/>
            <a:ext cx="9467640" cy="3853845"/>
          </a:xfrm>
          <a:prstGeom prst="rect">
            <a:avLst/>
          </a:prstGeom>
          <a:noFill/>
          <a:ln w="9525">
            <a:noFill/>
            <a:round/>
            <a:headEnd/>
            <a:tailEnd/>
          </a:ln>
          <a:effectLst/>
        </p:spPr>
      </p:pic>
      <p:sp>
        <p:nvSpPr>
          <p:cNvPr id="6" name="Rounded Rectangle 5"/>
          <p:cNvSpPr/>
          <p:nvPr/>
        </p:nvSpPr>
        <p:spPr bwMode="auto">
          <a:xfrm rot="20048431">
            <a:off x="3199752" y="4750683"/>
            <a:ext cx="3814991" cy="872859"/>
          </a:xfrm>
          <a:prstGeom prst="roundRect">
            <a:avLst/>
          </a:prstGeom>
          <a:noFill/>
          <a:ln w="57150" cap="flat" cmpd="sng" algn="ctr">
            <a:solidFill>
              <a:srgbClr val="FF0000"/>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pt-PT" sz="3200" b="1" i="0" u="none" strike="noStrike" cap="none" normalizeH="0" baseline="0" dirty="0" err="1" smtClean="0">
                <a:ln>
                  <a:noFill/>
                </a:ln>
                <a:solidFill>
                  <a:srgbClr val="FF0000"/>
                </a:solidFill>
                <a:effectLst/>
                <a:latin typeface="Arial"/>
                <a:cs typeface="Arial"/>
              </a:rPr>
              <a:t>Watch</a:t>
            </a:r>
            <a:r>
              <a:rPr kumimoji="0" lang="pt-PT" sz="3200" b="1" i="0" u="none" strike="noStrike" cap="none" normalizeH="0" dirty="0" smtClean="0">
                <a:ln>
                  <a:noFill/>
                </a:ln>
                <a:solidFill>
                  <a:srgbClr val="FF0000"/>
                </a:solidFill>
                <a:effectLst/>
                <a:latin typeface="Arial"/>
                <a:cs typeface="Arial"/>
              </a:rPr>
              <a:t> </a:t>
            </a:r>
            <a:r>
              <a:rPr kumimoji="0" lang="pt-PT" sz="3200" b="1" i="0" u="none" strike="noStrike" cap="none" normalizeH="0" dirty="0" err="1" smtClean="0">
                <a:ln>
                  <a:noFill/>
                </a:ln>
                <a:solidFill>
                  <a:srgbClr val="FF0000"/>
                </a:solidFill>
                <a:effectLst/>
                <a:latin typeface="Arial"/>
                <a:cs typeface="Arial"/>
              </a:rPr>
              <a:t>the</a:t>
            </a:r>
            <a:r>
              <a:rPr kumimoji="0" lang="pt-PT" sz="3200" b="1" i="0" u="none" strike="noStrike" cap="none" normalizeH="0" dirty="0" smtClean="0">
                <a:ln>
                  <a:noFill/>
                </a:ln>
                <a:solidFill>
                  <a:srgbClr val="FF0000"/>
                </a:solidFill>
                <a:effectLst/>
                <a:latin typeface="Arial"/>
                <a:cs typeface="Arial"/>
              </a:rPr>
              <a:t> Demo!</a:t>
            </a:r>
            <a:endParaRPr kumimoji="0" lang="pt-PT" sz="3200" b="1" i="0" u="none" strike="noStrike" cap="none" normalizeH="0" baseline="0" dirty="0">
              <a:ln>
                <a:noFill/>
              </a:ln>
              <a:solidFill>
                <a:srgbClr val="FF0000"/>
              </a:solidFill>
              <a:effectLst/>
              <a:latin typeface="Arial"/>
              <a:cs typeface="Arial"/>
            </a:endParaRPr>
          </a:p>
        </p:txBody>
      </p:sp>
      <p:sp>
        <p:nvSpPr>
          <p:cNvPr id="5" name="Slide Number Placeholder 4"/>
          <p:cNvSpPr>
            <a:spLocks noGrp="1"/>
          </p:cNvSpPr>
          <p:nvPr>
            <p:ph type="sldNum" sz="quarter" idx="12"/>
          </p:nvPr>
        </p:nvSpPr>
        <p:spPr/>
        <p:txBody>
          <a:bodyPr/>
          <a:lstStyle/>
          <a:p>
            <a:fld id="{75A8CA83-5A82-4145-A6AC-33E38FE67D01}" type="slidenum">
              <a:rPr lang="en-US" smtClean="0"/>
              <a:pPr/>
              <a:t>26</a:t>
            </a:fld>
            <a:endParaRPr lang="en-US"/>
          </a:p>
        </p:txBody>
      </p:sp>
      <p:sp>
        <p:nvSpPr>
          <p:cNvPr id="7" name="Footer Placeholder 6"/>
          <p:cNvSpPr>
            <a:spLocks noGrp="1"/>
          </p:cNvSpPr>
          <p:nvPr>
            <p:ph type="ftr" sz="quarter" idx="11"/>
          </p:nvPr>
        </p:nvSpPr>
        <p:spPr/>
        <p:txBody>
          <a:bodyPr/>
          <a:lstStyle/>
          <a:p>
            <a:r>
              <a:rPr lang="en-US" smtClean="0"/>
              <a:t>15 Mar 2011 -  2nd Epiwork Review Brussels</a:t>
            </a:r>
            <a:endParaRPr lang="en-US"/>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err="1" smtClean="0"/>
              <a:t>Automatically</a:t>
            </a:r>
            <a:r>
              <a:rPr lang="pt-PT" dirty="0" smtClean="0"/>
              <a:t> </a:t>
            </a:r>
            <a:r>
              <a:rPr lang="pt-PT" dirty="0" err="1" smtClean="0"/>
              <a:t>Collected</a:t>
            </a:r>
            <a:r>
              <a:rPr lang="pt-PT" dirty="0" smtClean="0"/>
              <a:t> Data</a:t>
            </a:r>
            <a:endParaRPr lang="pt-PT" dirty="0"/>
          </a:p>
        </p:txBody>
      </p:sp>
      <p:sp>
        <p:nvSpPr>
          <p:cNvPr id="3" name="Content Placeholder 2"/>
          <p:cNvSpPr>
            <a:spLocks noGrp="1"/>
          </p:cNvSpPr>
          <p:nvPr>
            <p:ph sz="half" idx="1"/>
          </p:nvPr>
        </p:nvSpPr>
        <p:spPr/>
        <p:txBody>
          <a:bodyPr/>
          <a:lstStyle/>
          <a:p>
            <a:r>
              <a:rPr lang="pt-PT" sz="3200" dirty="0" err="1" smtClean="0"/>
              <a:t>Twitter</a:t>
            </a:r>
            <a:r>
              <a:rPr lang="pt-PT" sz="3200" dirty="0" smtClean="0"/>
              <a:t>: 89 </a:t>
            </a:r>
            <a:r>
              <a:rPr lang="pt-PT" sz="3200" dirty="0" err="1" smtClean="0"/>
              <a:t>diseases</a:t>
            </a:r>
            <a:r>
              <a:rPr lang="pt-PT" sz="3200" dirty="0" smtClean="0"/>
              <a:t>,</a:t>
            </a:r>
            <a:r>
              <a:rPr lang="pt-PT" sz="3200" dirty="0" smtClean="0"/>
              <a:t> </a:t>
            </a:r>
            <a:br>
              <a:rPr lang="pt-PT" sz="3200" dirty="0" smtClean="0"/>
            </a:br>
            <a:r>
              <a:rPr lang="pt-PT" sz="3200" dirty="0" err="1" smtClean="0"/>
              <a:t>world-coverage</a:t>
            </a:r>
            <a:endParaRPr lang="pt-PT" sz="3200" dirty="0" smtClean="0"/>
          </a:p>
          <a:p>
            <a:r>
              <a:rPr lang="pt-PT" sz="3200" dirty="0" err="1" smtClean="0"/>
              <a:t>ProMed-mail</a:t>
            </a:r>
            <a:endParaRPr lang="pt-PT" sz="3200" dirty="0" smtClean="0"/>
          </a:p>
          <a:p>
            <a:r>
              <a:rPr lang="pt-PT" sz="3200" dirty="0" smtClean="0"/>
              <a:t>Google </a:t>
            </a:r>
            <a:r>
              <a:rPr lang="pt-PT" sz="3200" dirty="0" err="1" smtClean="0"/>
              <a:t>Flu</a:t>
            </a:r>
            <a:r>
              <a:rPr lang="pt-PT" sz="3200" dirty="0" smtClean="0"/>
              <a:t> </a:t>
            </a:r>
            <a:r>
              <a:rPr lang="pt-PT" sz="3200" dirty="0" err="1" smtClean="0"/>
              <a:t>Trends</a:t>
            </a:r>
            <a:endParaRPr lang="pt-PT" sz="3200" dirty="0" smtClean="0"/>
          </a:p>
          <a:p>
            <a:r>
              <a:rPr lang="pt-PT" sz="3200" dirty="0" smtClean="0"/>
              <a:t>CDC RSS </a:t>
            </a:r>
            <a:r>
              <a:rPr lang="pt-PT" sz="3200" dirty="0" err="1" smtClean="0"/>
              <a:t>Feeds</a:t>
            </a:r>
            <a:endParaRPr lang="pt-PT" sz="3200" dirty="0" smtClean="0"/>
          </a:p>
          <a:p>
            <a:pPr lvl="1"/>
            <a:r>
              <a:rPr lang="pt-PT" sz="3200" dirty="0" err="1" smtClean="0"/>
              <a:t>Flu</a:t>
            </a:r>
            <a:r>
              <a:rPr lang="pt-PT" sz="3200" dirty="0" smtClean="0"/>
              <a:t> </a:t>
            </a:r>
            <a:r>
              <a:rPr lang="pt-PT" sz="3200" dirty="0" err="1" smtClean="0"/>
              <a:t>updates</a:t>
            </a:r>
            <a:endParaRPr lang="pt-PT" sz="3200" dirty="0" smtClean="0"/>
          </a:p>
          <a:p>
            <a:pPr lvl="1"/>
            <a:r>
              <a:rPr lang="pt-PT" sz="3200" dirty="0" err="1" smtClean="0"/>
              <a:t>Travel</a:t>
            </a:r>
            <a:r>
              <a:rPr lang="pt-PT" sz="3200" dirty="0" smtClean="0"/>
              <a:t> </a:t>
            </a:r>
            <a:r>
              <a:rPr lang="pt-PT" sz="3200" dirty="0" err="1" smtClean="0"/>
              <a:t>Notices</a:t>
            </a:r>
            <a:endParaRPr lang="pt-PT" sz="3200" dirty="0" smtClean="0"/>
          </a:p>
          <a:p>
            <a:pPr lvl="1"/>
            <a:r>
              <a:rPr lang="pt-PT" sz="3200" dirty="0" smtClean="0"/>
              <a:t>...</a:t>
            </a:r>
            <a:endParaRPr lang="pt-PT" sz="3200" dirty="0"/>
          </a:p>
        </p:txBody>
      </p:sp>
      <p:sp>
        <p:nvSpPr>
          <p:cNvPr id="6" name="Content Placeholder 5"/>
          <p:cNvSpPr>
            <a:spLocks noGrp="1"/>
          </p:cNvSpPr>
          <p:nvPr>
            <p:ph sz="half" idx="2"/>
          </p:nvPr>
        </p:nvSpPr>
        <p:spPr/>
        <p:txBody>
          <a:bodyPr>
            <a:normAutofit/>
          </a:bodyPr>
          <a:lstStyle/>
          <a:p>
            <a:r>
              <a:rPr lang="pt-PT" sz="3200" dirty="0" err="1" smtClean="0"/>
              <a:t>Periodically</a:t>
            </a:r>
            <a:r>
              <a:rPr lang="pt-PT" sz="3200" dirty="0" smtClean="0"/>
              <a:t> </a:t>
            </a:r>
            <a:r>
              <a:rPr lang="pt-PT" sz="3200" dirty="0" err="1" smtClean="0"/>
              <a:t>packed</a:t>
            </a:r>
            <a:r>
              <a:rPr lang="pt-PT" sz="3200" dirty="0" smtClean="0"/>
              <a:t> </a:t>
            </a:r>
            <a:r>
              <a:rPr lang="pt-PT" sz="3200" dirty="0" err="1" smtClean="0"/>
              <a:t>and</a:t>
            </a:r>
            <a:r>
              <a:rPr lang="pt-PT" sz="3200" dirty="0" smtClean="0"/>
              <a:t> </a:t>
            </a:r>
            <a:r>
              <a:rPr lang="pt-PT" sz="3200" dirty="0" err="1" smtClean="0"/>
              <a:t>uploaded</a:t>
            </a:r>
            <a:r>
              <a:rPr lang="pt-PT" sz="3200" dirty="0" smtClean="0"/>
              <a:t> to </a:t>
            </a:r>
            <a:r>
              <a:rPr lang="pt-PT" sz="3200" dirty="0" err="1" smtClean="0"/>
              <a:t>the</a:t>
            </a:r>
            <a:r>
              <a:rPr lang="pt-PT" sz="3200" dirty="0" smtClean="0"/>
              <a:t> EM </a:t>
            </a:r>
            <a:r>
              <a:rPr lang="pt-PT" sz="3200" dirty="0" err="1" smtClean="0"/>
              <a:t>repository</a:t>
            </a:r>
            <a:endParaRPr lang="pt-PT" sz="3200" dirty="0"/>
          </a:p>
        </p:txBody>
      </p:sp>
      <p:sp>
        <p:nvSpPr>
          <p:cNvPr id="4" name="Footer Placeholder 3"/>
          <p:cNvSpPr>
            <a:spLocks noGrp="1"/>
          </p:cNvSpPr>
          <p:nvPr>
            <p:ph type="ftr" sz="quarter" idx="11"/>
          </p:nvPr>
        </p:nvSpPr>
        <p:spPr/>
        <p:txBody>
          <a:bodyPr/>
          <a:lstStyle/>
          <a:p>
            <a:r>
              <a:rPr lang="en-US" smtClean="0"/>
              <a:t>15 Mar 2011 -  2nd Epiwork Review Brussels</a:t>
            </a:r>
            <a:endParaRPr lang="en-US" dirty="0"/>
          </a:p>
        </p:txBody>
      </p:sp>
      <p:sp>
        <p:nvSpPr>
          <p:cNvPr id="5" name="Slide Number Placeholder 4"/>
          <p:cNvSpPr>
            <a:spLocks noGrp="1"/>
          </p:cNvSpPr>
          <p:nvPr>
            <p:ph type="sldNum" sz="quarter" idx="12"/>
          </p:nvPr>
        </p:nvSpPr>
        <p:spPr/>
        <p:txBody>
          <a:bodyPr/>
          <a:lstStyle/>
          <a:p>
            <a:fld id="{75A8CA83-5A82-4145-A6AC-33E38FE67D01}" type="slidenum">
              <a:rPr lang="en-US" smtClean="0"/>
              <a:pPr/>
              <a:t>27</a:t>
            </a:fld>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err="1" smtClean="0"/>
              <a:t>What</a:t>
            </a:r>
            <a:r>
              <a:rPr lang="pt-PT" dirty="0" smtClean="0"/>
              <a:t> </a:t>
            </a:r>
            <a:r>
              <a:rPr lang="pt-PT" dirty="0" err="1" smtClean="0"/>
              <a:t>is</a:t>
            </a:r>
            <a:r>
              <a:rPr lang="pt-PT" dirty="0" smtClean="0"/>
              <a:t> </a:t>
            </a:r>
            <a:r>
              <a:rPr lang="pt-PT" dirty="0" err="1" smtClean="0"/>
              <a:t>new</a:t>
            </a:r>
            <a:r>
              <a:rPr lang="pt-PT" dirty="0" smtClean="0"/>
              <a:t> </a:t>
            </a:r>
            <a:r>
              <a:rPr lang="pt-PT" dirty="0" err="1" smtClean="0"/>
              <a:t>since</a:t>
            </a:r>
            <a:r>
              <a:rPr lang="pt-PT" dirty="0" smtClean="0"/>
              <a:t> Mar 2010?</a:t>
            </a:r>
            <a:endParaRPr lang="pt-PT" dirty="0"/>
          </a:p>
        </p:txBody>
      </p:sp>
      <p:sp>
        <p:nvSpPr>
          <p:cNvPr id="3" name="Footer Placeholder 2"/>
          <p:cNvSpPr>
            <a:spLocks noGrp="1"/>
          </p:cNvSpPr>
          <p:nvPr>
            <p:ph type="ftr" sz="quarter" idx="11"/>
          </p:nvPr>
        </p:nvSpPr>
        <p:spPr/>
        <p:txBody>
          <a:bodyPr/>
          <a:lstStyle/>
          <a:p>
            <a:r>
              <a:rPr lang="en-US" smtClean="0"/>
              <a:t>15 Mar 2011 -  2nd Epiwork Review Brussels</a:t>
            </a:r>
            <a:endParaRPr lang="en-US"/>
          </a:p>
        </p:txBody>
      </p:sp>
      <p:sp>
        <p:nvSpPr>
          <p:cNvPr id="4" name="Slide Number Placeholder 3"/>
          <p:cNvSpPr>
            <a:spLocks noGrp="1"/>
          </p:cNvSpPr>
          <p:nvPr>
            <p:ph type="sldNum" sz="quarter" idx="12"/>
          </p:nvPr>
        </p:nvSpPr>
        <p:spPr/>
        <p:txBody>
          <a:bodyPr/>
          <a:lstStyle/>
          <a:p>
            <a:fld id="{75A8CA83-5A82-4145-A6AC-33E38FE67D01}" type="slidenum">
              <a:rPr lang="en-US" smtClean="0"/>
              <a:pPr/>
              <a:t>28</a:t>
            </a:fld>
            <a:endParaRPr lang="en-US"/>
          </a:p>
        </p:txBody>
      </p:sp>
      <p:sp>
        <p:nvSpPr>
          <p:cNvPr id="5" name="Content Placeholder 4"/>
          <p:cNvSpPr>
            <a:spLocks noGrp="1"/>
          </p:cNvSpPr>
          <p:nvPr>
            <p:ph sz="quarter" idx="1"/>
          </p:nvPr>
        </p:nvSpPr>
        <p:spPr/>
        <p:txBody>
          <a:bodyPr>
            <a:normAutofit/>
          </a:bodyPr>
          <a:lstStyle/>
          <a:p>
            <a:pPr marL="742950" indent="-742950">
              <a:buFont typeface="+mj-lt"/>
              <a:buAutoNum type="arabicPeriod"/>
            </a:pPr>
            <a:r>
              <a:rPr lang="pt-PT" sz="3600" dirty="0" err="1" smtClean="0">
                <a:solidFill>
                  <a:schemeClr val="tx2"/>
                </a:solidFill>
              </a:rPr>
              <a:t>Improved</a:t>
            </a:r>
            <a:r>
              <a:rPr lang="pt-PT" sz="3600" dirty="0" smtClean="0">
                <a:solidFill>
                  <a:schemeClr val="tx2"/>
                </a:solidFill>
              </a:rPr>
              <a:t> </a:t>
            </a:r>
            <a:r>
              <a:rPr lang="pt-PT" sz="3600" dirty="0" err="1" smtClean="0">
                <a:solidFill>
                  <a:schemeClr val="tx2"/>
                </a:solidFill>
              </a:rPr>
              <a:t>reliability</a:t>
            </a:r>
            <a:endParaRPr lang="pt-PT" sz="3600" dirty="0" smtClean="0">
              <a:solidFill>
                <a:schemeClr val="tx2"/>
              </a:solidFill>
            </a:endParaRPr>
          </a:p>
          <a:p>
            <a:pPr marL="742950" indent="-742950">
              <a:buFont typeface="+mj-lt"/>
              <a:buAutoNum type="arabicPeriod"/>
            </a:pPr>
            <a:r>
              <a:rPr lang="pt-PT" sz="3600" dirty="0" err="1" smtClean="0">
                <a:solidFill>
                  <a:schemeClr val="tx2"/>
                </a:solidFill>
              </a:rPr>
              <a:t>MEDCollector</a:t>
            </a:r>
            <a:r>
              <a:rPr lang="pt-PT" sz="3600" dirty="0" smtClean="0">
                <a:solidFill>
                  <a:schemeClr val="tx2"/>
                </a:solidFill>
              </a:rPr>
              <a:t> – </a:t>
            </a:r>
            <a:r>
              <a:rPr lang="pt-PT" sz="3600" dirty="0" err="1" smtClean="0">
                <a:solidFill>
                  <a:schemeClr val="tx2"/>
                </a:solidFill>
              </a:rPr>
              <a:t>automatic</a:t>
            </a:r>
            <a:r>
              <a:rPr lang="pt-PT" sz="3600" dirty="0" smtClean="0">
                <a:solidFill>
                  <a:schemeClr val="tx2"/>
                </a:solidFill>
              </a:rPr>
              <a:t> data </a:t>
            </a:r>
            <a:r>
              <a:rPr lang="pt-PT" sz="3600" dirty="0" err="1" smtClean="0">
                <a:solidFill>
                  <a:schemeClr val="tx2"/>
                </a:solidFill>
              </a:rPr>
              <a:t>collector</a:t>
            </a:r>
            <a:endParaRPr lang="pt-PT" sz="3600" dirty="0" smtClean="0">
              <a:solidFill>
                <a:schemeClr val="tx2"/>
              </a:solidFill>
            </a:endParaRPr>
          </a:p>
          <a:p>
            <a:pPr marL="742950" indent="-742950">
              <a:buFont typeface="+mj-lt"/>
              <a:buAutoNum type="arabicPeriod"/>
            </a:pPr>
            <a:r>
              <a:rPr lang="pt-PT" sz="3600" dirty="0" err="1" smtClean="0">
                <a:solidFill>
                  <a:schemeClr val="tx2"/>
                </a:solidFill>
              </a:rPr>
              <a:t>Meta-data</a:t>
            </a:r>
            <a:r>
              <a:rPr lang="pt-PT" sz="3600" dirty="0" smtClean="0">
                <a:solidFill>
                  <a:schemeClr val="tx2"/>
                </a:solidFill>
              </a:rPr>
              <a:t> policies </a:t>
            </a:r>
            <a:r>
              <a:rPr lang="pt-PT" sz="3600" dirty="0" err="1" smtClean="0">
                <a:solidFill>
                  <a:schemeClr val="tx2"/>
                </a:solidFill>
              </a:rPr>
              <a:t>and</a:t>
            </a:r>
            <a:r>
              <a:rPr lang="pt-PT" sz="3600" dirty="0" smtClean="0">
                <a:solidFill>
                  <a:schemeClr val="tx2"/>
                </a:solidFill>
              </a:rPr>
              <a:t> editor</a:t>
            </a:r>
          </a:p>
          <a:p>
            <a:pPr marL="742950" indent="-742950">
              <a:buFont typeface="+mj-lt"/>
              <a:buAutoNum type="arabicPeriod"/>
            </a:pPr>
            <a:r>
              <a:rPr lang="pt-PT" sz="3600" b="1" dirty="0" smtClean="0">
                <a:solidFill>
                  <a:srgbClr val="000090"/>
                </a:solidFill>
              </a:rPr>
              <a:t>Web </a:t>
            </a:r>
            <a:r>
              <a:rPr lang="pt-PT" sz="3600" b="1" dirty="0" err="1" smtClean="0">
                <a:solidFill>
                  <a:srgbClr val="000090"/>
                </a:solidFill>
              </a:rPr>
              <a:t>services</a:t>
            </a:r>
            <a:r>
              <a:rPr lang="pt-PT" sz="3600" b="1" dirty="0" smtClean="0">
                <a:solidFill>
                  <a:srgbClr val="000090"/>
                </a:solidFill>
              </a:rPr>
              <a:t> API + </a:t>
            </a:r>
            <a:r>
              <a:rPr lang="pt-PT" sz="3600" b="1" dirty="0" err="1" smtClean="0">
                <a:solidFill>
                  <a:srgbClr val="000090"/>
                </a:solidFill>
              </a:rPr>
              <a:t>Simple</a:t>
            </a:r>
            <a:r>
              <a:rPr lang="pt-PT" sz="3600" b="1" dirty="0" smtClean="0">
                <a:solidFill>
                  <a:srgbClr val="000090"/>
                </a:solidFill>
              </a:rPr>
              <a:t> EM </a:t>
            </a:r>
            <a:r>
              <a:rPr lang="pt-PT" sz="3600" b="1" dirty="0" err="1" smtClean="0">
                <a:solidFill>
                  <a:srgbClr val="000090"/>
                </a:solidFill>
              </a:rPr>
              <a:t>Client</a:t>
            </a:r>
            <a:endParaRPr lang="pt-PT" sz="3600" b="1" dirty="0" smtClean="0">
              <a:solidFill>
                <a:srgbClr val="000090"/>
              </a:solidFill>
            </a:endParaRPr>
          </a:p>
          <a:p>
            <a:pPr marL="742950" indent="-742950">
              <a:buFont typeface="+mj-lt"/>
              <a:buAutoNum type="arabicPeriod"/>
            </a:pPr>
            <a:r>
              <a:rPr lang="pt-PT" sz="3600" dirty="0" err="1" smtClean="0"/>
              <a:t>Improved</a:t>
            </a:r>
            <a:r>
              <a:rPr lang="pt-PT" sz="3600" dirty="0" smtClean="0"/>
              <a:t> </a:t>
            </a:r>
            <a:r>
              <a:rPr lang="pt-PT" sz="3600" dirty="0" err="1" smtClean="0"/>
              <a:t>user</a:t>
            </a:r>
            <a:r>
              <a:rPr lang="pt-PT" sz="3600" dirty="0" smtClean="0"/>
              <a:t> interface</a:t>
            </a:r>
            <a:endParaRPr lang="pt-PT" sz="3600" dirty="0" smtClean="0"/>
          </a:p>
          <a:p>
            <a:pPr marL="742950" indent="-742950">
              <a:buFont typeface="+mj-lt"/>
              <a:buAutoNum type="arabicPeriod"/>
            </a:pPr>
            <a:r>
              <a:rPr lang="pt-PT" sz="3600" dirty="0" err="1" smtClean="0"/>
              <a:t>Public</a:t>
            </a:r>
            <a:r>
              <a:rPr lang="pt-PT" sz="3600" dirty="0" smtClean="0"/>
              <a:t>: </a:t>
            </a:r>
            <a:br>
              <a:rPr lang="pt-PT" sz="3600" dirty="0" smtClean="0"/>
            </a:br>
            <a:r>
              <a:rPr lang="pt-PT" sz="3600" dirty="0" err="1" smtClean="0"/>
              <a:t>anyone</a:t>
            </a:r>
            <a:r>
              <a:rPr lang="pt-PT" sz="3600" dirty="0" smtClean="0"/>
              <a:t> </a:t>
            </a:r>
            <a:r>
              <a:rPr lang="pt-PT" sz="3600" dirty="0" err="1" smtClean="0"/>
              <a:t>can</a:t>
            </a:r>
            <a:r>
              <a:rPr lang="pt-PT" sz="3600" dirty="0" smtClean="0"/>
              <a:t> </a:t>
            </a:r>
            <a:r>
              <a:rPr lang="pt-PT" sz="3600" dirty="0" err="1" smtClean="0"/>
              <a:t>browse</a:t>
            </a:r>
            <a:r>
              <a:rPr lang="pt-PT" sz="3600" dirty="0" smtClean="0"/>
              <a:t> </a:t>
            </a:r>
            <a:r>
              <a:rPr lang="pt-PT" sz="3600" dirty="0" err="1" smtClean="0"/>
              <a:t>and</a:t>
            </a:r>
            <a:r>
              <a:rPr lang="pt-PT" sz="3600" dirty="0" smtClean="0"/>
              <a:t> </a:t>
            </a:r>
            <a:r>
              <a:rPr lang="pt-PT" sz="3600" dirty="0" err="1" smtClean="0"/>
              <a:t>register</a:t>
            </a:r>
            <a:r>
              <a:rPr lang="pt-PT" sz="3600" dirty="0" smtClean="0"/>
              <a:t> (for upload)</a:t>
            </a:r>
          </a:p>
          <a:p>
            <a:pPr marL="742950" indent="-742950">
              <a:buFont typeface="+mj-lt"/>
              <a:buAutoNum type="arabicPeriod"/>
            </a:pPr>
            <a:endParaRPr lang="pt-PT" sz="36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28600"/>
            <a:ext cx="8420100" cy="1143000"/>
          </a:xfrm>
        </p:spPr>
        <p:txBody>
          <a:bodyPr/>
          <a:lstStyle/>
          <a:p>
            <a:r>
              <a:rPr lang="pt-PT" dirty="0" err="1" smtClean="0"/>
              <a:t>Meta-data</a:t>
            </a:r>
            <a:r>
              <a:rPr lang="pt-PT" dirty="0" smtClean="0"/>
              <a:t> Policies </a:t>
            </a:r>
            <a:r>
              <a:rPr lang="pt-PT" dirty="0" err="1" smtClean="0"/>
              <a:t>and</a:t>
            </a:r>
            <a:r>
              <a:rPr lang="pt-PT" dirty="0" smtClean="0"/>
              <a:t> Editor</a:t>
            </a:r>
            <a:endParaRPr lang="pt-PT" dirty="0" smtClean="0"/>
          </a:p>
        </p:txBody>
      </p:sp>
      <p:sp>
        <p:nvSpPr>
          <p:cNvPr id="3" name="Content Placeholder 2"/>
          <p:cNvSpPr>
            <a:spLocks noGrp="1"/>
          </p:cNvSpPr>
          <p:nvPr>
            <p:ph idx="1"/>
          </p:nvPr>
        </p:nvSpPr>
        <p:spPr>
          <a:xfrm>
            <a:off x="457200" y="1143000"/>
            <a:ext cx="5867400" cy="5105400"/>
          </a:xfrm>
        </p:spPr>
        <p:txBody>
          <a:bodyPr>
            <a:normAutofit fontScale="92500"/>
          </a:bodyPr>
          <a:lstStyle/>
          <a:p>
            <a:r>
              <a:rPr lang="en-GB" sz="3200" dirty="0" smtClean="0"/>
              <a:t>Meta-data introduction </a:t>
            </a:r>
            <a:r>
              <a:rPr lang="en-GB" sz="3200" b="1" dirty="0" smtClean="0"/>
              <a:t>simplified</a:t>
            </a:r>
            <a:endParaRPr lang="en-GB" sz="3200" b="1" dirty="0" smtClean="0"/>
          </a:p>
          <a:p>
            <a:pPr lvl="1"/>
            <a:r>
              <a:rPr lang="en-GB" sz="3200" dirty="0" smtClean="0"/>
              <a:t>Editor that pops-up </a:t>
            </a:r>
            <a:r>
              <a:rPr lang="en-GB" sz="3200" dirty="0" smtClean="0"/>
              <a:t>on </a:t>
            </a:r>
            <a:r>
              <a:rPr lang="en-GB" sz="3200" dirty="0" smtClean="0"/>
              <a:t>upload </a:t>
            </a:r>
            <a:r>
              <a:rPr lang="en-GB" sz="3200" dirty="0" smtClean="0"/>
              <a:t>now fills most of the entries with</a:t>
            </a:r>
            <a:r>
              <a:rPr lang="en-GB" sz="3200" dirty="0" smtClean="0"/>
              <a:t> appropriate defaults</a:t>
            </a:r>
            <a:r>
              <a:rPr lang="en-GB" sz="3200" dirty="0" smtClean="0"/>
              <a:t>.</a:t>
            </a:r>
          </a:p>
          <a:p>
            <a:r>
              <a:rPr lang="en-GB" sz="3200" dirty="0" smtClean="0"/>
              <a:t>EM Repository Meta-data Vocabulary</a:t>
            </a:r>
          </a:p>
          <a:p>
            <a:pPr lvl="1"/>
            <a:r>
              <a:rPr lang="en-GB" sz="3200" dirty="0" smtClean="0"/>
              <a:t>Generic DCTERMS</a:t>
            </a:r>
            <a:r>
              <a:rPr lang="en-GB" sz="3200" dirty="0" smtClean="0"/>
              <a:t> </a:t>
            </a:r>
            <a:r>
              <a:rPr lang="en-GB" sz="3200" b="1" dirty="0" smtClean="0"/>
              <a:t>adopted </a:t>
            </a:r>
            <a:r>
              <a:rPr lang="en-GB" sz="3200" dirty="0" smtClean="0"/>
              <a:t>for datasets </a:t>
            </a:r>
            <a:r>
              <a:rPr lang="en-GB" sz="3200" dirty="0" smtClean="0"/>
              <a:t>characterisation</a:t>
            </a:r>
          </a:p>
          <a:p>
            <a:pPr lvl="1"/>
            <a:r>
              <a:rPr lang="en-GB" sz="3200" dirty="0" smtClean="0"/>
              <a:t>Epidemics-specific DCTERMS </a:t>
            </a:r>
            <a:r>
              <a:rPr lang="en-GB" sz="3200" b="1" dirty="0" smtClean="0"/>
              <a:t>defined </a:t>
            </a:r>
            <a:r>
              <a:rPr lang="en-GB" sz="3200" dirty="0" smtClean="0"/>
              <a:t>for epidemic datasets characterisation</a:t>
            </a:r>
            <a:endParaRPr lang="en-GB" sz="3200" dirty="0"/>
          </a:p>
        </p:txBody>
      </p:sp>
      <p:sp>
        <p:nvSpPr>
          <p:cNvPr id="4" name="Footer Placeholder 3"/>
          <p:cNvSpPr>
            <a:spLocks noGrp="1"/>
          </p:cNvSpPr>
          <p:nvPr>
            <p:ph type="ftr" sz="quarter" idx="11"/>
          </p:nvPr>
        </p:nvSpPr>
        <p:spPr/>
        <p:txBody>
          <a:bodyPr/>
          <a:lstStyle/>
          <a:p>
            <a:r>
              <a:rPr lang="en-US" smtClean="0"/>
              <a:t>15 Mar 2011 -  2nd Epiwork Review Brussels</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29</a:t>
            </a:fld>
            <a:endParaRPr lang="en-US"/>
          </a:p>
        </p:txBody>
      </p:sp>
      <p:pic>
        <p:nvPicPr>
          <p:cNvPr id="6" name="Picture 5"/>
          <p:cNvPicPr>
            <a:picLocks noChangeAspect="1"/>
          </p:cNvPicPr>
          <p:nvPr/>
        </p:nvPicPr>
        <p:blipFill>
          <a:blip r:embed="rId2"/>
          <a:stretch>
            <a:fillRect/>
          </a:stretch>
        </p:blipFill>
        <p:spPr>
          <a:xfrm>
            <a:off x="6400800" y="1143000"/>
            <a:ext cx="3276600" cy="5339972"/>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 name="Footer Placeholder 9"/>
          <p:cNvSpPr>
            <a:spLocks noGrp="1"/>
          </p:cNvSpPr>
          <p:nvPr>
            <p:ph type="ftr" sz="quarter" idx="11"/>
          </p:nvPr>
        </p:nvSpPr>
        <p:spPr/>
        <p:txBody>
          <a:bodyPr/>
          <a:lstStyle/>
          <a:p>
            <a:r>
              <a:rPr lang="en-US" smtClean="0"/>
              <a:t>15 Mar 2011 -  2nd Epiwork Review Brussels</a:t>
            </a:r>
            <a:endParaRPr lang="en-US"/>
          </a:p>
        </p:txBody>
      </p:sp>
      <p:sp>
        <p:nvSpPr>
          <p:cNvPr id="6" name="Slide Number Placeholder 5"/>
          <p:cNvSpPr>
            <a:spLocks noGrp="1"/>
          </p:cNvSpPr>
          <p:nvPr>
            <p:ph type="sldNum" sz="quarter" idx="12"/>
          </p:nvPr>
        </p:nvSpPr>
        <p:spPr/>
        <p:txBody>
          <a:bodyPr/>
          <a:lstStyle/>
          <a:p>
            <a:fld id="{75A8CA83-5A82-4145-A6AC-33E38FE67D01}" type="slidenum">
              <a:rPr lang="en-US" smtClean="0"/>
              <a:pPr/>
              <a:t>3</a:t>
            </a:fld>
            <a:endParaRPr lang="en-US"/>
          </a:p>
        </p:txBody>
      </p:sp>
      <p:sp>
        <p:nvSpPr>
          <p:cNvPr id="12" name="Title 11"/>
          <p:cNvSpPr>
            <a:spLocks noGrp="1"/>
          </p:cNvSpPr>
          <p:nvPr>
            <p:ph type="title" idx="4294967295"/>
          </p:nvPr>
        </p:nvSpPr>
        <p:spPr>
          <a:xfrm>
            <a:off x="0" y="609600"/>
            <a:ext cx="8420100" cy="1143000"/>
          </a:xfrm>
        </p:spPr>
        <p:txBody>
          <a:bodyPr/>
          <a:lstStyle/>
          <a:p>
            <a:pPr algn="ctr"/>
            <a:r>
              <a:rPr lang="pt-PT" dirty="0" err="1" smtClean="0"/>
              <a:t>Epiwork</a:t>
            </a:r>
            <a:endParaRPr lang="pt-PT" dirty="0"/>
          </a:p>
        </p:txBody>
      </p:sp>
      <p:pic>
        <p:nvPicPr>
          <p:cNvPr id="7" name="Picture 6"/>
          <p:cNvPicPr>
            <a:picLocks noChangeAspect="1"/>
          </p:cNvPicPr>
          <p:nvPr/>
        </p:nvPicPr>
        <p:blipFill>
          <a:blip r:embed="rId3"/>
          <a:stretch>
            <a:fillRect/>
          </a:stretch>
        </p:blipFill>
        <p:spPr>
          <a:xfrm>
            <a:off x="1676400" y="1066800"/>
            <a:ext cx="6515100" cy="5130800"/>
          </a:xfrm>
          <a:prstGeom prst="rect">
            <a:avLst/>
          </a:prstGeom>
          <a:ln w="57150" cap="flat" cmpd="sng" algn="ctr">
            <a:solidFill>
              <a:srgbClr val="FF0000"/>
            </a:solidFill>
            <a:prstDash val="solid"/>
            <a:round/>
            <a:headEnd type="none" w="med" len="med"/>
            <a:tailEnd type="none" w="med" len="med"/>
          </a:ln>
        </p:spPr>
      </p:pic>
      <p:pic>
        <p:nvPicPr>
          <p:cNvPr id="17" name="Picture 16"/>
          <p:cNvPicPr>
            <a:picLocks noChangeAspect="1"/>
          </p:cNvPicPr>
          <p:nvPr/>
        </p:nvPicPr>
        <p:blipFill>
          <a:blip r:embed="rId4"/>
          <a:stretch>
            <a:fillRect/>
          </a:stretch>
        </p:blipFill>
        <p:spPr>
          <a:xfrm>
            <a:off x="1828800" y="647430"/>
            <a:ext cx="5689600" cy="1028970"/>
          </a:xfrm>
          <a:prstGeom prst="rect">
            <a:avLst/>
          </a:prstGeom>
        </p:spPr>
      </p:pic>
      <p:pic>
        <p:nvPicPr>
          <p:cNvPr id="18" name="Picture 17"/>
          <p:cNvPicPr>
            <a:picLocks noChangeAspect="1"/>
          </p:cNvPicPr>
          <p:nvPr/>
        </p:nvPicPr>
        <p:blipFill>
          <a:blip r:embed="rId5"/>
          <a:stretch>
            <a:fillRect/>
          </a:stretch>
        </p:blipFill>
        <p:spPr>
          <a:xfrm>
            <a:off x="8610600" y="5257800"/>
            <a:ext cx="1041400" cy="952500"/>
          </a:xfrm>
          <a:prstGeom prst="rect">
            <a:avLst/>
          </a:prstGeom>
        </p:spPr>
      </p:pic>
      <p:pic>
        <p:nvPicPr>
          <p:cNvPr id="19" name="Picture 18"/>
          <p:cNvPicPr>
            <a:picLocks noChangeAspect="1"/>
          </p:cNvPicPr>
          <p:nvPr/>
        </p:nvPicPr>
        <p:blipFill>
          <a:blip r:embed="rId6"/>
          <a:stretch>
            <a:fillRect/>
          </a:stretch>
        </p:blipFill>
        <p:spPr>
          <a:xfrm>
            <a:off x="8763000" y="4572000"/>
            <a:ext cx="787400" cy="546100"/>
          </a:xfrm>
          <a:prstGeom prst="rect">
            <a:avLst/>
          </a:prstGeom>
        </p:spPr>
      </p:pic>
      <p:sp>
        <p:nvSpPr>
          <p:cNvPr id="11" name="Cloud 10"/>
          <p:cNvSpPr/>
          <p:nvPr/>
        </p:nvSpPr>
        <p:spPr bwMode="auto">
          <a:xfrm>
            <a:off x="1981200" y="1371600"/>
            <a:ext cx="2819400" cy="3429000"/>
          </a:xfrm>
          <a:prstGeom prst="cloud">
            <a:avLst/>
          </a:prstGeom>
          <a:noFill/>
          <a:ln w="38100" cap="flat" cmpd="sng" algn="ctr">
            <a:solidFill>
              <a:srgbClr val="002A88"/>
            </a:solidFill>
            <a:prstDash val="dash"/>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pt-PT" sz="3200" b="0" i="0" u="none" strike="noStrike" cap="none" normalizeH="0" baseline="0">
              <a:ln>
                <a:noFill/>
              </a:ln>
              <a:solidFill>
                <a:schemeClr val="tx1"/>
              </a:solidFill>
              <a:effectLst/>
              <a:latin typeface="Times New Roman" pitchFamily="-65" charset="0"/>
            </a:endParaRPr>
          </a:p>
        </p:txBody>
      </p:sp>
      <p:sp>
        <p:nvSpPr>
          <p:cNvPr id="8" name="Right Arrow 7"/>
          <p:cNvSpPr/>
          <p:nvPr/>
        </p:nvSpPr>
        <p:spPr bwMode="auto">
          <a:xfrm rot="1757887">
            <a:off x="823571" y="949714"/>
            <a:ext cx="2161059" cy="1758174"/>
          </a:xfrm>
          <a:prstGeom prst="rightArrow">
            <a:avLst/>
          </a:prstGeom>
          <a:solidFill>
            <a:srgbClr val="00A4EF"/>
          </a:solidFill>
          <a:ln>
            <a:solidFill>
              <a:schemeClr val="tx1"/>
            </a:solidFill>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28600"/>
            <a:ext cx="8420100" cy="1143000"/>
          </a:xfrm>
        </p:spPr>
        <p:txBody>
          <a:bodyPr>
            <a:normAutofit/>
          </a:bodyPr>
          <a:lstStyle/>
          <a:p>
            <a:r>
              <a:rPr lang="pt-PT" dirty="0" smtClean="0"/>
              <a:t>DC </a:t>
            </a:r>
            <a:r>
              <a:rPr lang="pt-PT" dirty="0" err="1" smtClean="0"/>
              <a:t>Term</a:t>
            </a:r>
            <a:r>
              <a:rPr lang="pt-PT" dirty="0" smtClean="0"/>
              <a:t> </a:t>
            </a:r>
            <a:r>
              <a:rPr lang="pt-PT" dirty="0" err="1" smtClean="0"/>
              <a:t>Example</a:t>
            </a:r>
            <a:r>
              <a:rPr lang="pt-PT" dirty="0" smtClean="0"/>
              <a:t>: </a:t>
            </a:r>
            <a:r>
              <a:rPr lang="pt-PT" dirty="0" err="1" smtClean="0"/>
              <a:t>RightsHolder</a:t>
            </a:r>
            <a:endParaRPr lang="pt-PT" dirty="0"/>
          </a:p>
        </p:txBody>
      </p:sp>
      <p:sp>
        <p:nvSpPr>
          <p:cNvPr id="4" name="Footer Placeholder 3"/>
          <p:cNvSpPr>
            <a:spLocks noGrp="1"/>
          </p:cNvSpPr>
          <p:nvPr>
            <p:ph type="ftr" sz="quarter" idx="11"/>
          </p:nvPr>
        </p:nvSpPr>
        <p:spPr/>
        <p:txBody>
          <a:bodyPr/>
          <a:lstStyle/>
          <a:p>
            <a:r>
              <a:rPr lang="en-US" smtClean="0"/>
              <a:t>15 Mar 2011 -  2nd Epiwork Review Brussels</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30</a:t>
            </a:fld>
            <a:endParaRPr lang="en-US"/>
          </a:p>
        </p:txBody>
      </p:sp>
      <p:pic>
        <p:nvPicPr>
          <p:cNvPr id="7" name="Picture 6"/>
          <p:cNvPicPr>
            <a:picLocks noChangeAspect="1"/>
          </p:cNvPicPr>
          <p:nvPr/>
        </p:nvPicPr>
        <p:blipFill>
          <a:blip r:embed="rId2"/>
          <a:stretch>
            <a:fillRect/>
          </a:stretch>
        </p:blipFill>
        <p:spPr>
          <a:xfrm>
            <a:off x="189097" y="1397000"/>
            <a:ext cx="9412103" cy="4699221"/>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EM </a:t>
            </a:r>
            <a:r>
              <a:rPr lang="pt-PT" dirty="0" err="1" smtClean="0"/>
              <a:t>Term</a:t>
            </a:r>
            <a:r>
              <a:rPr lang="pt-PT" dirty="0" smtClean="0"/>
              <a:t> </a:t>
            </a:r>
            <a:r>
              <a:rPr lang="pt-PT" dirty="0" err="1" smtClean="0"/>
              <a:t>Example</a:t>
            </a:r>
            <a:r>
              <a:rPr lang="pt-PT" dirty="0" smtClean="0"/>
              <a:t>: </a:t>
            </a:r>
            <a:r>
              <a:rPr lang="pt-PT" dirty="0" err="1" smtClean="0"/>
              <a:t>HostGroup</a:t>
            </a:r>
            <a:endParaRPr lang="pt-PT" dirty="0"/>
          </a:p>
        </p:txBody>
      </p:sp>
      <p:sp>
        <p:nvSpPr>
          <p:cNvPr id="4" name="Footer Placeholder 3"/>
          <p:cNvSpPr>
            <a:spLocks noGrp="1"/>
          </p:cNvSpPr>
          <p:nvPr>
            <p:ph type="ftr" sz="quarter" idx="11"/>
          </p:nvPr>
        </p:nvSpPr>
        <p:spPr/>
        <p:txBody>
          <a:bodyPr/>
          <a:lstStyle/>
          <a:p>
            <a:r>
              <a:rPr lang="en-US" smtClean="0"/>
              <a:t>15 Mar 2011 -  2nd Epiwork Review Brussels</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31</a:t>
            </a:fld>
            <a:endParaRPr lang="en-US"/>
          </a:p>
        </p:txBody>
      </p:sp>
      <p:pic>
        <p:nvPicPr>
          <p:cNvPr id="7" name="Picture 6"/>
          <p:cNvPicPr>
            <a:picLocks noChangeAspect="1"/>
          </p:cNvPicPr>
          <p:nvPr/>
        </p:nvPicPr>
        <p:blipFill>
          <a:blip r:embed="rId2"/>
          <a:stretch>
            <a:fillRect/>
          </a:stretch>
        </p:blipFill>
        <p:spPr>
          <a:xfrm>
            <a:off x="228600" y="1940198"/>
            <a:ext cx="9372600" cy="4041502"/>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8420100" cy="1143000"/>
          </a:xfrm>
        </p:spPr>
        <p:txBody>
          <a:bodyPr/>
          <a:lstStyle/>
          <a:p>
            <a:r>
              <a:rPr lang="pt-PT" dirty="0" err="1" smtClean="0"/>
              <a:t>Mediator</a:t>
            </a:r>
            <a:r>
              <a:rPr lang="pt-PT" dirty="0" smtClean="0"/>
              <a:t> Web </a:t>
            </a:r>
            <a:r>
              <a:rPr lang="pt-PT" dirty="0" err="1" smtClean="0"/>
              <a:t>Services</a:t>
            </a:r>
            <a:endParaRPr lang="pt-PT" dirty="0"/>
          </a:p>
        </p:txBody>
      </p:sp>
      <p:sp>
        <p:nvSpPr>
          <p:cNvPr id="4" name="Footer Placeholder 3"/>
          <p:cNvSpPr>
            <a:spLocks noGrp="1"/>
          </p:cNvSpPr>
          <p:nvPr>
            <p:ph type="ftr" sz="quarter" idx="11"/>
          </p:nvPr>
        </p:nvSpPr>
        <p:spPr/>
        <p:txBody>
          <a:bodyPr/>
          <a:lstStyle/>
          <a:p>
            <a:r>
              <a:rPr lang="en-US" smtClean="0"/>
              <a:t>15 Mar 2011 -  2nd Epiwork Review Brussels</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32</a:t>
            </a:fld>
            <a:endParaRPr lang="en-US"/>
          </a:p>
        </p:txBody>
      </p:sp>
      <p:sp>
        <p:nvSpPr>
          <p:cNvPr id="7" name="Rectangle 6"/>
          <p:cNvSpPr/>
          <p:nvPr/>
        </p:nvSpPr>
        <p:spPr>
          <a:xfrm>
            <a:off x="3695700" y="5273040"/>
            <a:ext cx="2286000" cy="822960"/>
          </a:xfrm>
          <a:prstGeom prst="rect">
            <a:avLst/>
          </a:prstGeom>
          <a:ln w="38100"/>
        </p:spPr>
        <p:style>
          <a:lnRef idx="2">
            <a:schemeClr val="accent2"/>
          </a:lnRef>
          <a:fillRef idx="1">
            <a:schemeClr val="lt1"/>
          </a:fillRef>
          <a:effectRef idx="0">
            <a:schemeClr val="accent2"/>
          </a:effectRef>
          <a:fontRef idx="minor">
            <a:schemeClr val="dk1"/>
          </a:fontRef>
        </p:style>
        <p:txBody>
          <a:bodyPr/>
          <a:lstStyle/>
          <a:p>
            <a:r>
              <a:rPr lang="pt-PT" sz="2800" dirty="0" err="1" smtClean="0"/>
              <a:t>OpenLDAP</a:t>
            </a:r>
            <a:endParaRPr lang="pt-PT" sz="2800" dirty="0"/>
          </a:p>
        </p:txBody>
      </p:sp>
      <p:sp>
        <p:nvSpPr>
          <p:cNvPr id="8" name="Rounded Rectangle 7"/>
          <p:cNvSpPr/>
          <p:nvPr/>
        </p:nvSpPr>
        <p:spPr>
          <a:xfrm>
            <a:off x="3505200" y="1386840"/>
            <a:ext cx="2667000" cy="3429000"/>
          </a:xfrm>
          <a:prstGeom prst="roundRect">
            <a:avLst/>
          </a:prstGeom>
          <a:ln w="38100"/>
        </p:spPr>
        <p:style>
          <a:lnRef idx="2">
            <a:schemeClr val="accent2"/>
          </a:lnRef>
          <a:fillRef idx="1">
            <a:schemeClr val="lt1"/>
          </a:fillRef>
          <a:effectRef idx="0">
            <a:schemeClr val="accent2"/>
          </a:effectRef>
          <a:fontRef idx="minor">
            <a:schemeClr val="dk1"/>
          </a:fontRef>
        </p:style>
        <p:txBody>
          <a:bodyPr/>
          <a:lstStyle/>
          <a:p>
            <a:r>
              <a:rPr lang="pt-PT" sz="3200" dirty="0" err="1" smtClean="0"/>
              <a:t>Mediator</a:t>
            </a:r>
            <a:endParaRPr lang="pt-PT" dirty="0"/>
          </a:p>
        </p:txBody>
      </p:sp>
      <p:sp>
        <p:nvSpPr>
          <p:cNvPr id="9" name="Rounded Rectangle 8"/>
          <p:cNvSpPr/>
          <p:nvPr/>
        </p:nvSpPr>
        <p:spPr>
          <a:xfrm>
            <a:off x="304800" y="2377440"/>
            <a:ext cx="1219200" cy="2209800"/>
          </a:xfrm>
          <a:prstGeom prst="roundRect">
            <a:avLst/>
          </a:prstGeom>
          <a:ln w="38100"/>
        </p:spPr>
        <p:style>
          <a:lnRef idx="2">
            <a:schemeClr val="accent2"/>
          </a:lnRef>
          <a:fillRef idx="1">
            <a:schemeClr val="lt1"/>
          </a:fillRef>
          <a:effectRef idx="0">
            <a:schemeClr val="accent2"/>
          </a:effectRef>
          <a:fontRef idx="minor">
            <a:schemeClr val="dk1"/>
          </a:fontRef>
        </p:style>
        <p:txBody>
          <a:bodyPr/>
          <a:lstStyle/>
          <a:p>
            <a:r>
              <a:rPr lang="pt-PT" sz="3200" dirty="0" err="1" smtClean="0"/>
              <a:t>Client</a:t>
            </a:r>
            <a:endParaRPr lang="pt-PT" dirty="0"/>
          </a:p>
        </p:txBody>
      </p:sp>
      <p:sp>
        <p:nvSpPr>
          <p:cNvPr id="10" name="Can 9"/>
          <p:cNvSpPr/>
          <p:nvPr/>
        </p:nvSpPr>
        <p:spPr>
          <a:xfrm>
            <a:off x="7162800" y="1615440"/>
            <a:ext cx="2423160" cy="3886200"/>
          </a:xfrm>
          <a:prstGeom prst="can">
            <a:avLst/>
          </a:prstGeom>
          <a:ln w="38100"/>
        </p:spPr>
        <p:style>
          <a:lnRef idx="2">
            <a:schemeClr val="accent2"/>
          </a:lnRef>
          <a:fillRef idx="1">
            <a:schemeClr val="lt1"/>
          </a:fillRef>
          <a:effectRef idx="0">
            <a:schemeClr val="accent2"/>
          </a:effectRef>
          <a:fontRef idx="minor">
            <a:schemeClr val="dk1"/>
          </a:fontRef>
        </p:style>
        <p:txBody>
          <a:bodyPr/>
          <a:lstStyle/>
          <a:p>
            <a:r>
              <a:rPr lang="pt-PT" sz="3200" dirty="0" smtClean="0"/>
              <a:t/>
            </a:r>
            <a:br>
              <a:rPr lang="pt-PT" sz="3200" dirty="0" smtClean="0"/>
            </a:br>
            <a:r>
              <a:rPr lang="pt-PT" sz="3200" dirty="0" smtClean="0"/>
              <a:t/>
            </a:r>
            <a:br>
              <a:rPr lang="pt-PT" sz="3200" dirty="0" smtClean="0"/>
            </a:br>
            <a:endParaRPr lang="pt-PT" sz="3200" dirty="0" smtClean="0"/>
          </a:p>
          <a:p>
            <a:r>
              <a:rPr lang="pt-PT" sz="3200" dirty="0" err="1" smtClean="0"/>
              <a:t>Fedora</a:t>
            </a:r>
            <a:r>
              <a:rPr lang="pt-PT" sz="3200" dirty="0" smtClean="0"/>
              <a:t/>
            </a:r>
            <a:br>
              <a:rPr lang="pt-PT" sz="3200" dirty="0" smtClean="0"/>
            </a:br>
            <a:r>
              <a:rPr lang="pt-PT" sz="3200" dirty="0" err="1" smtClean="0"/>
              <a:t>Commons</a:t>
            </a:r>
            <a:endParaRPr lang="pt-PT" sz="3200" dirty="0" smtClean="0"/>
          </a:p>
          <a:p>
            <a:r>
              <a:rPr lang="pt-PT" sz="3200" dirty="0" err="1" smtClean="0"/>
              <a:t>Repository</a:t>
            </a:r>
            <a:endParaRPr lang="pt-PT" sz="3200" dirty="0"/>
          </a:p>
        </p:txBody>
      </p:sp>
      <p:cxnSp>
        <p:nvCxnSpPr>
          <p:cNvPr id="12" name="Straight Arrow Connector 11"/>
          <p:cNvCxnSpPr>
            <a:stCxn id="8" idx="2"/>
            <a:endCxn id="7" idx="0"/>
          </p:cNvCxnSpPr>
          <p:nvPr/>
        </p:nvCxnSpPr>
        <p:spPr>
          <a:xfrm rot="5400000">
            <a:off x="4610100" y="5044440"/>
            <a:ext cx="457200" cy="1588"/>
          </a:xfrm>
          <a:prstGeom prst="straightConnector1">
            <a:avLst/>
          </a:prstGeom>
          <a:ln w="38100">
            <a:tailEnd type="arrow"/>
          </a:ln>
        </p:spPr>
        <p:style>
          <a:lnRef idx="2">
            <a:schemeClr val="accent2"/>
          </a:lnRef>
          <a:fillRef idx="1">
            <a:schemeClr val="lt1"/>
          </a:fillRef>
          <a:effectRef idx="0">
            <a:schemeClr val="accent2"/>
          </a:effectRef>
          <a:fontRef idx="minor">
            <a:schemeClr val="dk1"/>
          </a:fontRef>
        </p:style>
      </p:cxnSp>
      <p:sp>
        <p:nvSpPr>
          <p:cNvPr id="48" name="Rounded Rectangle 47"/>
          <p:cNvSpPr/>
          <p:nvPr/>
        </p:nvSpPr>
        <p:spPr>
          <a:xfrm>
            <a:off x="7620000" y="2720340"/>
            <a:ext cx="1600200" cy="762000"/>
          </a:xfrm>
          <a:prstGeom prst="roundRect">
            <a:avLst/>
          </a:prstGeom>
          <a:ln w="38100"/>
        </p:spPr>
        <p:style>
          <a:lnRef idx="2">
            <a:schemeClr val="accent2"/>
          </a:lnRef>
          <a:fillRef idx="1">
            <a:schemeClr val="lt1"/>
          </a:fillRef>
          <a:effectRef idx="0">
            <a:schemeClr val="accent2"/>
          </a:effectRef>
          <a:fontRef idx="minor">
            <a:schemeClr val="dk1"/>
          </a:fontRef>
        </p:style>
        <p:txBody>
          <a:bodyPr rtlCol="0" anchor="ctr"/>
          <a:lstStyle/>
          <a:p>
            <a:pPr algn="ctr"/>
            <a:r>
              <a:rPr lang="pt-PT" dirty="0" smtClean="0"/>
              <a:t>OAI-PMH</a:t>
            </a:r>
            <a:endParaRPr lang="pt-PT" dirty="0"/>
          </a:p>
        </p:txBody>
      </p:sp>
      <p:sp>
        <p:nvSpPr>
          <p:cNvPr id="49" name="Rounded Rectangle 48"/>
          <p:cNvSpPr/>
          <p:nvPr/>
        </p:nvSpPr>
        <p:spPr>
          <a:xfrm>
            <a:off x="3886200" y="2529840"/>
            <a:ext cx="1905000" cy="914400"/>
          </a:xfrm>
          <a:prstGeom prst="roundRect">
            <a:avLst/>
          </a:prstGeom>
          <a:ln w="38100"/>
        </p:spPr>
        <p:style>
          <a:lnRef idx="2">
            <a:schemeClr val="accent2"/>
          </a:lnRef>
          <a:fillRef idx="1">
            <a:schemeClr val="lt1"/>
          </a:fillRef>
          <a:effectRef idx="0">
            <a:schemeClr val="accent2"/>
          </a:effectRef>
          <a:fontRef idx="minor">
            <a:schemeClr val="dk1"/>
          </a:fontRef>
        </p:style>
        <p:txBody>
          <a:bodyPr rtlCol="0" anchor="ctr"/>
          <a:lstStyle/>
          <a:p>
            <a:pPr algn="ctr"/>
            <a:r>
              <a:rPr lang="pt-PT" dirty="0" err="1" smtClean="0"/>
              <a:t>RESTful</a:t>
            </a:r>
            <a:r>
              <a:rPr lang="pt-PT" dirty="0" smtClean="0"/>
              <a:t> Interface</a:t>
            </a:r>
            <a:endParaRPr lang="pt-PT" dirty="0"/>
          </a:p>
        </p:txBody>
      </p:sp>
      <p:sp>
        <p:nvSpPr>
          <p:cNvPr id="50" name="Rounded Rectangle 49"/>
          <p:cNvSpPr/>
          <p:nvPr/>
        </p:nvSpPr>
        <p:spPr>
          <a:xfrm>
            <a:off x="3886200" y="3596640"/>
            <a:ext cx="1905000" cy="914400"/>
          </a:xfrm>
          <a:prstGeom prst="roundRect">
            <a:avLst/>
          </a:prstGeom>
          <a:ln w="38100"/>
        </p:spPr>
        <p:style>
          <a:lnRef idx="2">
            <a:schemeClr val="accent2"/>
          </a:lnRef>
          <a:fillRef idx="1">
            <a:schemeClr val="lt1"/>
          </a:fillRef>
          <a:effectRef idx="0">
            <a:schemeClr val="accent2"/>
          </a:effectRef>
          <a:fontRef idx="minor">
            <a:schemeClr val="dk1"/>
          </a:fontRef>
        </p:style>
        <p:txBody>
          <a:bodyPr rtlCol="0" anchor="ctr"/>
          <a:lstStyle/>
          <a:p>
            <a:pPr algn="ctr"/>
            <a:r>
              <a:rPr lang="pt-PT" dirty="0" smtClean="0"/>
              <a:t>OAI-ORE</a:t>
            </a:r>
            <a:endParaRPr lang="pt-PT" dirty="0"/>
          </a:p>
        </p:txBody>
      </p:sp>
      <p:cxnSp>
        <p:nvCxnSpPr>
          <p:cNvPr id="55" name="Straight Arrow Connector 54"/>
          <p:cNvCxnSpPr>
            <a:endCxn id="49" idx="1"/>
          </p:cNvCxnSpPr>
          <p:nvPr/>
        </p:nvCxnSpPr>
        <p:spPr>
          <a:xfrm>
            <a:off x="1524000" y="2987040"/>
            <a:ext cx="2362200" cy="1588"/>
          </a:xfrm>
          <a:prstGeom prst="straightConnector1">
            <a:avLst/>
          </a:prstGeom>
          <a:ln w="38100">
            <a:tailEnd type="arrow"/>
          </a:ln>
        </p:spPr>
        <p:style>
          <a:lnRef idx="2">
            <a:schemeClr val="accent2"/>
          </a:lnRef>
          <a:fillRef idx="1">
            <a:schemeClr val="lt1"/>
          </a:fillRef>
          <a:effectRef idx="0">
            <a:schemeClr val="accent2"/>
          </a:effectRef>
          <a:fontRef idx="minor">
            <a:schemeClr val="dk1"/>
          </a:fontRef>
        </p:style>
      </p:cxnSp>
      <p:cxnSp>
        <p:nvCxnSpPr>
          <p:cNvPr id="57" name="Straight Arrow Connector 56"/>
          <p:cNvCxnSpPr>
            <a:endCxn id="50" idx="1"/>
          </p:cNvCxnSpPr>
          <p:nvPr/>
        </p:nvCxnSpPr>
        <p:spPr>
          <a:xfrm>
            <a:off x="1524000" y="4053840"/>
            <a:ext cx="2362200" cy="1588"/>
          </a:xfrm>
          <a:prstGeom prst="straightConnector1">
            <a:avLst/>
          </a:prstGeom>
          <a:ln w="38100">
            <a:tailEnd type="arrow"/>
          </a:ln>
        </p:spPr>
        <p:style>
          <a:lnRef idx="2">
            <a:schemeClr val="accent2"/>
          </a:lnRef>
          <a:fillRef idx="1">
            <a:schemeClr val="lt1"/>
          </a:fillRef>
          <a:effectRef idx="0">
            <a:schemeClr val="accent2"/>
          </a:effectRef>
          <a:fontRef idx="minor">
            <a:schemeClr val="dk1"/>
          </a:fontRef>
        </p:style>
      </p:cxnSp>
      <p:cxnSp>
        <p:nvCxnSpPr>
          <p:cNvPr id="59" name="Straight Arrow Connector 58"/>
          <p:cNvCxnSpPr>
            <a:stCxn id="8" idx="3"/>
            <a:endCxn id="48" idx="1"/>
          </p:cNvCxnSpPr>
          <p:nvPr/>
        </p:nvCxnSpPr>
        <p:spPr>
          <a:xfrm>
            <a:off x="6172200" y="3101340"/>
            <a:ext cx="1447800" cy="1588"/>
          </a:xfrm>
          <a:prstGeom prst="straightConnector1">
            <a:avLst/>
          </a:prstGeom>
          <a:ln w="38100">
            <a:tailEnd type="arrow"/>
          </a:ln>
        </p:spPr>
        <p:style>
          <a:lnRef idx="2">
            <a:schemeClr val="accent2"/>
          </a:lnRef>
          <a:fillRef idx="1">
            <a:schemeClr val="lt1"/>
          </a:fillRef>
          <a:effectRef idx="0">
            <a:schemeClr val="accent2"/>
          </a:effectRef>
          <a:fontRef idx="minor">
            <a:schemeClr val="dk1"/>
          </a:fontRef>
        </p:style>
      </p:cxnSp>
      <p:sp>
        <p:nvSpPr>
          <p:cNvPr id="75" name="TextBox 74"/>
          <p:cNvSpPr txBox="1"/>
          <p:nvPr/>
        </p:nvSpPr>
        <p:spPr>
          <a:xfrm>
            <a:off x="1600200" y="2453640"/>
            <a:ext cx="1791326" cy="461665"/>
          </a:xfrm>
          <a:prstGeom prst="rect">
            <a:avLst/>
          </a:prstGeom>
          <a:noFill/>
        </p:spPr>
        <p:txBody>
          <a:bodyPr wrap="none" rtlCol="0">
            <a:spAutoFit/>
          </a:bodyPr>
          <a:lstStyle/>
          <a:p>
            <a:r>
              <a:rPr lang="pt-PT" dirty="0" err="1" smtClean="0"/>
              <a:t>Fetch</a:t>
            </a:r>
            <a:r>
              <a:rPr lang="pt-PT" dirty="0" smtClean="0"/>
              <a:t>/</a:t>
            </a:r>
            <a:r>
              <a:rPr lang="pt-PT" dirty="0" err="1" smtClean="0"/>
              <a:t>Search</a:t>
            </a:r>
            <a:endParaRPr lang="pt-PT" dirty="0"/>
          </a:p>
        </p:txBody>
      </p:sp>
      <p:sp>
        <p:nvSpPr>
          <p:cNvPr id="76" name="TextBox 75"/>
          <p:cNvSpPr txBox="1"/>
          <p:nvPr/>
        </p:nvSpPr>
        <p:spPr>
          <a:xfrm>
            <a:off x="1905000" y="3592175"/>
            <a:ext cx="1095172" cy="461665"/>
          </a:xfrm>
          <a:prstGeom prst="rect">
            <a:avLst/>
          </a:prstGeom>
          <a:noFill/>
        </p:spPr>
        <p:txBody>
          <a:bodyPr wrap="none" rtlCol="0">
            <a:spAutoFit/>
          </a:bodyPr>
          <a:lstStyle/>
          <a:p>
            <a:r>
              <a:rPr lang="pt-PT" dirty="0" smtClean="0"/>
              <a:t>Upload</a:t>
            </a:r>
            <a:endParaRPr lang="pt-PT"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509063" y="1676400"/>
            <a:ext cx="5282137" cy="4495800"/>
          </a:xfrm>
          <a:prstGeom prst="rect">
            <a:avLst/>
          </a:prstGeom>
        </p:spPr>
      </p:pic>
      <p:sp>
        <p:nvSpPr>
          <p:cNvPr id="2" name="Title 1"/>
          <p:cNvSpPr>
            <a:spLocks noGrp="1"/>
          </p:cNvSpPr>
          <p:nvPr>
            <p:ph type="title"/>
          </p:nvPr>
        </p:nvSpPr>
        <p:spPr>
          <a:xfrm>
            <a:off x="304800" y="-228600"/>
            <a:ext cx="8420100" cy="1143000"/>
          </a:xfrm>
        </p:spPr>
        <p:txBody>
          <a:bodyPr/>
          <a:lstStyle/>
          <a:p>
            <a:r>
              <a:rPr lang="pt-PT" dirty="0" err="1" smtClean="0"/>
              <a:t>Simple</a:t>
            </a:r>
            <a:r>
              <a:rPr lang="pt-PT" dirty="0" smtClean="0"/>
              <a:t> EM </a:t>
            </a:r>
            <a:r>
              <a:rPr lang="pt-PT" dirty="0" err="1" smtClean="0"/>
              <a:t>Client</a:t>
            </a:r>
            <a:endParaRPr lang="pt-PT" dirty="0"/>
          </a:p>
        </p:txBody>
      </p:sp>
      <p:sp>
        <p:nvSpPr>
          <p:cNvPr id="3" name="Content Placeholder 2"/>
          <p:cNvSpPr>
            <a:spLocks noGrp="1"/>
          </p:cNvSpPr>
          <p:nvPr>
            <p:ph idx="1"/>
          </p:nvPr>
        </p:nvSpPr>
        <p:spPr>
          <a:xfrm>
            <a:off x="4419600" y="1981200"/>
            <a:ext cx="5486400" cy="4572000"/>
          </a:xfrm>
        </p:spPr>
        <p:txBody>
          <a:bodyPr>
            <a:normAutofit/>
          </a:bodyPr>
          <a:lstStyle/>
          <a:p>
            <a:r>
              <a:rPr lang="pt-PT" sz="3200" dirty="0" err="1" smtClean="0"/>
              <a:t>Mapping</a:t>
            </a:r>
            <a:r>
              <a:rPr lang="pt-PT" sz="3200" dirty="0" smtClean="0"/>
              <a:t> </a:t>
            </a:r>
            <a:r>
              <a:rPr lang="pt-PT" sz="3200" dirty="0" err="1" smtClean="0"/>
              <a:t>of</a:t>
            </a:r>
            <a:r>
              <a:rPr lang="pt-PT" sz="3200" dirty="0" smtClean="0"/>
              <a:t> </a:t>
            </a:r>
            <a:br>
              <a:rPr lang="pt-PT" sz="3200" dirty="0" smtClean="0"/>
            </a:br>
            <a:r>
              <a:rPr lang="pt-PT" sz="3200" dirty="0" err="1" smtClean="0"/>
              <a:t>client</a:t>
            </a:r>
            <a:r>
              <a:rPr lang="pt-PT" sz="3200" dirty="0" smtClean="0"/>
              <a:t> </a:t>
            </a:r>
            <a:r>
              <a:rPr lang="pt-PT" sz="3200" dirty="0" err="1" smtClean="0"/>
              <a:t>filenames</a:t>
            </a:r>
            <a:r>
              <a:rPr lang="pt-PT" sz="3200" dirty="0" smtClean="0"/>
              <a:t> to EM </a:t>
            </a:r>
            <a:r>
              <a:rPr lang="pt-PT" sz="3200" dirty="0" err="1" smtClean="0"/>
              <a:t>resources</a:t>
            </a:r>
            <a:r>
              <a:rPr lang="pt-PT" sz="3200" dirty="0" smtClean="0"/>
              <a:t> </a:t>
            </a:r>
            <a:br>
              <a:rPr lang="pt-PT" sz="3200" dirty="0" smtClean="0"/>
            </a:br>
            <a:r>
              <a:rPr lang="pt-PT" sz="3200" dirty="0" smtClean="0"/>
              <a:t>(</a:t>
            </a:r>
            <a:r>
              <a:rPr lang="pt-PT" sz="3200" dirty="0" smtClean="0"/>
              <a:t>FC data </a:t>
            </a:r>
            <a:r>
              <a:rPr lang="pt-PT" sz="3200" dirty="0" err="1" smtClean="0"/>
              <a:t>streams</a:t>
            </a:r>
            <a:r>
              <a:rPr lang="pt-PT" sz="3200" dirty="0" smtClean="0"/>
              <a:t> </a:t>
            </a:r>
            <a:r>
              <a:rPr lang="pt-PT" sz="3200" dirty="0" err="1" smtClean="0"/>
              <a:t>and</a:t>
            </a:r>
            <a:r>
              <a:rPr lang="pt-PT" sz="3200" dirty="0" smtClean="0"/>
              <a:t> </a:t>
            </a:r>
            <a:r>
              <a:rPr lang="pt-PT" sz="3200" dirty="0" err="1" smtClean="0"/>
              <a:t>Collections</a:t>
            </a:r>
            <a:r>
              <a:rPr lang="pt-PT" sz="3200" dirty="0" smtClean="0"/>
              <a:t>)</a:t>
            </a:r>
            <a:endParaRPr lang="pt-PT" sz="3200" dirty="0" smtClean="0"/>
          </a:p>
          <a:p>
            <a:r>
              <a:rPr lang="pt-PT" sz="3200" dirty="0" err="1" smtClean="0"/>
              <a:t>Operations</a:t>
            </a:r>
            <a:r>
              <a:rPr lang="pt-PT" sz="3200" dirty="0" smtClean="0"/>
              <a:t>:</a:t>
            </a:r>
            <a:r>
              <a:rPr lang="pt-PT" sz="3200" dirty="0" smtClean="0"/>
              <a:t> </a:t>
            </a:r>
            <a:br>
              <a:rPr lang="pt-PT" sz="3200" dirty="0" smtClean="0"/>
            </a:br>
            <a:r>
              <a:rPr lang="pt-PT" sz="3200" dirty="0" smtClean="0"/>
              <a:t>Check</a:t>
            </a:r>
            <a:r>
              <a:rPr lang="pt-PT" sz="3200" dirty="0" smtClean="0"/>
              <a:t>-out, check-in</a:t>
            </a:r>
            <a:endParaRPr lang="pt-PT" sz="3200" dirty="0" smtClean="0"/>
          </a:p>
          <a:p>
            <a:pPr>
              <a:buNone/>
            </a:pPr>
            <a:endParaRPr lang="pt-PT" sz="3200" dirty="0"/>
          </a:p>
        </p:txBody>
      </p:sp>
      <p:sp>
        <p:nvSpPr>
          <p:cNvPr id="4" name="Footer Placeholder 3"/>
          <p:cNvSpPr>
            <a:spLocks noGrp="1"/>
          </p:cNvSpPr>
          <p:nvPr>
            <p:ph type="ftr" sz="quarter" idx="11"/>
          </p:nvPr>
        </p:nvSpPr>
        <p:spPr/>
        <p:txBody>
          <a:bodyPr/>
          <a:lstStyle/>
          <a:p>
            <a:r>
              <a:rPr lang="en-US" smtClean="0"/>
              <a:t>15 Mar 2011 -  2nd Epiwork Review Brussels</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33</a:t>
            </a:fld>
            <a:endParaRPr lang="en-US"/>
          </a:p>
        </p:txBody>
      </p:sp>
      <p:sp>
        <p:nvSpPr>
          <p:cNvPr id="8" name="Rounded Rectangle 7"/>
          <p:cNvSpPr/>
          <p:nvPr/>
        </p:nvSpPr>
        <p:spPr bwMode="auto">
          <a:xfrm>
            <a:off x="5638800" y="5486400"/>
            <a:ext cx="3814991" cy="872859"/>
          </a:xfrm>
          <a:prstGeom prst="roundRect">
            <a:avLst/>
          </a:prstGeom>
          <a:noFill/>
          <a:ln w="57150" cap="flat" cmpd="sng" algn="ctr">
            <a:solidFill>
              <a:srgbClr val="FF0000"/>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pt-PT" sz="3200" b="1" i="0" u="none" strike="noStrike" cap="none" normalizeH="0" baseline="0" dirty="0" err="1" smtClean="0">
                <a:ln>
                  <a:noFill/>
                </a:ln>
                <a:solidFill>
                  <a:srgbClr val="FF0000"/>
                </a:solidFill>
                <a:effectLst/>
                <a:latin typeface="Arial"/>
                <a:cs typeface="Arial"/>
              </a:rPr>
              <a:t>Watch</a:t>
            </a:r>
            <a:r>
              <a:rPr kumimoji="0" lang="pt-PT" sz="3200" b="1" i="0" u="none" strike="noStrike" cap="none" normalizeH="0" dirty="0" smtClean="0">
                <a:ln>
                  <a:noFill/>
                </a:ln>
                <a:solidFill>
                  <a:srgbClr val="FF0000"/>
                </a:solidFill>
                <a:effectLst/>
                <a:latin typeface="Arial"/>
                <a:cs typeface="Arial"/>
              </a:rPr>
              <a:t> </a:t>
            </a:r>
            <a:r>
              <a:rPr kumimoji="0" lang="pt-PT" sz="3200" b="1" i="0" u="none" strike="noStrike" cap="none" normalizeH="0" dirty="0" err="1" smtClean="0">
                <a:ln>
                  <a:noFill/>
                </a:ln>
                <a:solidFill>
                  <a:srgbClr val="FF0000"/>
                </a:solidFill>
                <a:effectLst/>
                <a:latin typeface="Arial"/>
                <a:cs typeface="Arial"/>
              </a:rPr>
              <a:t>the</a:t>
            </a:r>
            <a:r>
              <a:rPr kumimoji="0" lang="pt-PT" sz="3200" b="1" i="0" u="none" strike="noStrike" cap="none" normalizeH="0" dirty="0" smtClean="0">
                <a:ln>
                  <a:noFill/>
                </a:ln>
                <a:solidFill>
                  <a:srgbClr val="FF0000"/>
                </a:solidFill>
                <a:effectLst/>
                <a:latin typeface="Arial"/>
                <a:cs typeface="Arial"/>
              </a:rPr>
              <a:t> Demo!</a:t>
            </a:r>
            <a:endParaRPr kumimoji="0" lang="pt-PT" sz="3200" b="1" i="0" u="none" strike="noStrike" cap="none" normalizeH="0" baseline="0" dirty="0">
              <a:ln>
                <a:noFill/>
              </a:ln>
              <a:solidFill>
                <a:srgbClr val="FF0000"/>
              </a:solidFill>
              <a:effectLst/>
              <a:latin typeface="Arial"/>
              <a:cs typeface="Arial"/>
            </a:endParaRPr>
          </a:p>
        </p:txBody>
      </p:sp>
      <p:sp>
        <p:nvSpPr>
          <p:cNvPr id="9" name="Rectangle 8"/>
          <p:cNvSpPr/>
          <p:nvPr/>
        </p:nvSpPr>
        <p:spPr>
          <a:xfrm>
            <a:off x="457200" y="990600"/>
            <a:ext cx="8001000" cy="461665"/>
          </a:xfrm>
          <a:prstGeom prst="rect">
            <a:avLst/>
          </a:prstGeom>
        </p:spPr>
        <p:txBody>
          <a:bodyPr wrap="square">
            <a:spAutoFit/>
          </a:bodyPr>
          <a:lstStyle/>
          <a:p>
            <a:r>
              <a:rPr lang="en-US" dirty="0" smtClean="0"/>
              <a:t>Download from </a:t>
            </a:r>
            <a:r>
              <a:rPr lang="en-US" b="1" dirty="0" smtClean="0"/>
              <a:t>http</a:t>
            </a:r>
            <a:r>
              <a:rPr lang="en-US" b="1" dirty="0" smtClean="0"/>
              <a:t>://</a:t>
            </a:r>
            <a:r>
              <a:rPr lang="en-US" b="1" dirty="0" err="1" smtClean="0"/>
              <a:t>epimarketplace.net</a:t>
            </a:r>
            <a:r>
              <a:rPr lang="en-US" b="1" dirty="0" smtClean="0"/>
              <a:t>/</a:t>
            </a:r>
            <a:r>
              <a:rPr lang="en-US" b="1" dirty="0" smtClean="0"/>
              <a:t>mediator/</a:t>
            </a:r>
            <a:endParaRPr lang="pt-PT" b="1"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pt-PT" dirty="0" smtClean="0"/>
              <a:t>EM</a:t>
            </a:r>
            <a:endParaRPr lang="pt-PT" dirty="0"/>
          </a:p>
        </p:txBody>
      </p:sp>
      <p:sp>
        <p:nvSpPr>
          <p:cNvPr id="4" name="Footer Placeholder 3"/>
          <p:cNvSpPr>
            <a:spLocks noGrp="1"/>
          </p:cNvSpPr>
          <p:nvPr>
            <p:ph type="ftr" sz="quarter" idx="11"/>
          </p:nvPr>
        </p:nvSpPr>
        <p:spPr/>
        <p:txBody>
          <a:bodyPr/>
          <a:lstStyle/>
          <a:p>
            <a:r>
              <a:rPr lang="en-US" smtClean="0"/>
              <a:t>15 Mar 2011 -  2nd Epiwork Review Brussels</a:t>
            </a:r>
            <a:endParaRPr lang="pt-BR"/>
          </a:p>
        </p:txBody>
      </p:sp>
      <p:sp>
        <p:nvSpPr>
          <p:cNvPr id="5" name="Slide Number Placeholder 4"/>
          <p:cNvSpPr>
            <a:spLocks noGrp="1"/>
          </p:cNvSpPr>
          <p:nvPr>
            <p:ph type="sldNum" sz="quarter" idx="12"/>
          </p:nvPr>
        </p:nvSpPr>
        <p:spPr/>
        <p:txBody>
          <a:bodyPr/>
          <a:lstStyle/>
          <a:p>
            <a:fld id="{3C86464C-A287-8948-B766-CCF42A75DB07}" type="slidenum">
              <a:rPr lang="en-US" smtClean="0"/>
              <a:pPr/>
              <a:t>34</a:t>
            </a:fld>
            <a:endParaRPr lang="en-US"/>
          </a:p>
        </p:txBody>
      </p:sp>
      <p:pic>
        <p:nvPicPr>
          <p:cNvPr id="7" name="Picture 6"/>
          <p:cNvPicPr/>
          <p:nvPr/>
        </p:nvPicPr>
        <p:blipFill>
          <a:blip r:embed="rId3"/>
          <a:srcRect l="7998" t="13725" r="8924" b="8380"/>
          <a:stretch>
            <a:fillRect/>
          </a:stretch>
        </p:blipFill>
        <p:spPr bwMode="auto">
          <a:xfrm>
            <a:off x="660400" y="304801"/>
            <a:ext cx="8832850" cy="5867400"/>
          </a:xfrm>
          <a:prstGeom prst="rect">
            <a:avLst/>
          </a:prstGeom>
          <a:noFill/>
          <a:ln w="9525">
            <a:noFill/>
            <a:miter lim="800000"/>
            <a:headEnd/>
            <a:tailEnd/>
          </a:ln>
        </p:spPr>
      </p:pic>
      <p:sp>
        <p:nvSpPr>
          <p:cNvPr id="8" name="Rounded Rectangle 7"/>
          <p:cNvSpPr/>
          <p:nvPr/>
        </p:nvSpPr>
        <p:spPr bwMode="auto">
          <a:xfrm rot="21187644">
            <a:off x="4985511" y="3681960"/>
            <a:ext cx="4275939" cy="800161"/>
          </a:xfrm>
          <a:prstGeom prst="roundRect">
            <a:avLst/>
          </a:prstGeom>
          <a:noFill/>
          <a:ln w="381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lang="pt-PT" sz="3200" b="1" dirty="0" err="1" smtClean="0">
                <a:solidFill>
                  <a:srgbClr val="FF0000"/>
                </a:solidFill>
                <a:latin typeface="Arial"/>
                <a:cs typeface="Arial"/>
              </a:rPr>
              <a:t>Old</a:t>
            </a:r>
            <a:r>
              <a:rPr lang="pt-PT" sz="3200" b="1" dirty="0" smtClean="0">
                <a:solidFill>
                  <a:srgbClr val="FF0000"/>
                </a:solidFill>
                <a:latin typeface="Arial"/>
                <a:cs typeface="Arial"/>
              </a:rPr>
              <a:t> </a:t>
            </a:r>
            <a:r>
              <a:rPr lang="pt-PT" sz="3200" b="1" dirty="0" err="1" smtClean="0">
                <a:solidFill>
                  <a:srgbClr val="FF0000"/>
                </a:solidFill>
                <a:latin typeface="Arial"/>
                <a:cs typeface="Arial"/>
              </a:rPr>
              <a:t>Graphic</a:t>
            </a:r>
            <a:r>
              <a:rPr lang="pt-PT" sz="3200" b="1" dirty="0" smtClean="0">
                <a:solidFill>
                  <a:srgbClr val="FF0000"/>
                </a:solidFill>
                <a:latin typeface="Arial"/>
                <a:cs typeface="Arial"/>
              </a:rPr>
              <a:t> </a:t>
            </a:r>
            <a:r>
              <a:rPr lang="pt-PT" sz="3200" b="1" dirty="0" err="1" smtClean="0">
                <a:solidFill>
                  <a:srgbClr val="FF0000"/>
                </a:solidFill>
                <a:latin typeface="Arial"/>
                <a:cs typeface="Arial"/>
              </a:rPr>
              <a:t>Style</a:t>
            </a:r>
            <a:endParaRPr kumimoji="0" lang="pt-PT" sz="3200" b="1" i="0" u="none" strike="noStrike" cap="none" normalizeH="0" baseline="0" dirty="0">
              <a:ln>
                <a:noFill/>
              </a:ln>
              <a:solidFill>
                <a:srgbClr val="FF0000"/>
              </a:solidFill>
              <a:effectLst/>
              <a:latin typeface="Arial"/>
              <a:cs typeface="Arial"/>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endParaRPr lang="pt-PT"/>
          </a:p>
        </p:txBody>
      </p:sp>
      <p:sp>
        <p:nvSpPr>
          <p:cNvPr id="7" name="Footer Placeholder 6"/>
          <p:cNvSpPr>
            <a:spLocks noGrp="1"/>
          </p:cNvSpPr>
          <p:nvPr>
            <p:ph type="ftr" sz="quarter" idx="11"/>
          </p:nvPr>
        </p:nvSpPr>
        <p:spPr/>
        <p:txBody>
          <a:bodyPr/>
          <a:lstStyle/>
          <a:p>
            <a:r>
              <a:rPr lang="en-US" smtClean="0"/>
              <a:t>15 Mar 2011 -  2nd Epiwork Review Brussels</a:t>
            </a:r>
            <a:endParaRPr lang="en-US"/>
          </a:p>
        </p:txBody>
      </p:sp>
      <p:sp>
        <p:nvSpPr>
          <p:cNvPr id="8" name="Slide Number Placeholder 7"/>
          <p:cNvSpPr>
            <a:spLocks noGrp="1"/>
          </p:cNvSpPr>
          <p:nvPr>
            <p:ph type="sldNum" sz="quarter" idx="12"/>
          </p:nvPr>
        </p:nvSpPr>
        <p:spPr/>
        <p:txBody>
          <a:bodyPr/>
          <a:lstStyle/>
          <a:p>
            <a:fld id="{2E511597-4777-3644-9E59-66FAE55A3EE3}" type="slidenum">
              <a:rPr lang="en-US" smtClean="0"/>
              <a:pPr/>
              <a:t>35</a:t>
            </a:fld>
            <a:endParaRPr lang="en-US"/>
          </a:p>
        </p:txBody>
      </p:sp>
      <p:pic>
        <p:nvPicPr>
          <p:cNvPr id="11" name="Picture 10"/>
          <p:cNvPicPr>
            <a:picLocks noChangeAspect="1"/>
          </p:cNvPicPr>
          <p:nvPr/>
        </p:nvPicPr>
        <p:blipFill>
          <a:blip r:embed="rId2"/>
          <a:stretch>
            <a:fillRect/>
          </a:stretch>
        </p:blipFill>
        <p:spPr>
          <a:xfrm>
            <a:off x="228600" y="152400"/>
            <a:ext cx="9380895" cy="6477000"/>
          </a:xfrm>
          <a:prstGeom prst="rect">
            <a:avLst/>
          </a:prstGeom>
        </p:spPr>
      </p:pic>
      <p:sp>
        <p:nvSpPr>
          <p:cNvPr id="6" name="Rounded Rectangle 5"/>
          <p:cNvSpPr/>
          <p:nvPr/>
        </p:nvSpPr>
        <p:spPr bwMode="auto">
          <a:xfrm rot="21187644">
            <a:off x="2637146" y="2216778"/>
            <a:ext cx="6552247" cy="1127336"/>
          </a:xfrm>
          <a:prstGeom prst="roundRect">
            <a:avLst/>
          </a:prstGeom>
          <a:noFill/>
          <a:ln w="38100" cap="flat" cmpd="sng" algn="ctr">
            <a:solidFill>
              <a:srgbClr val="FFFF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lang="pt-PT" sz="3200" b="1" dirty="0" err="1" smtClean="0">
                <a:solidFill>
                  <a:srgbClr val="FFFF00"/>
                </a:solidFill>
                <a:latin typeface="Courier"/>
                <a:cs typeface="Courier"/>
              </a:rPr>
              <a:t>Try</a:t>
            </a:r>
            <a:r>
              <a:rPr lang="pt-PT" sz="3200" b="1" dirty="0" smtClean="0">
                <a:solidFill>
                  <a:srgbClr val="FFFF00"/>
                </a:solidFill>
                <a:latin typeface="Courier"/>
                <a:cs typeface="Courier"/>
              </a:rPr>
              <a:t> </a:t>
            </a:r>
            <a:r>
              <a:rPr lang="pt-PT" sz="3200" b="1" dirty="0" err="1" smtClean="0">
                <a:solidFill>
                  <a:srgbClr val="FFFF00"/>
                </a:solidFill>
                <a:latin typeface="Courier"/>
                <a:cs typeface="Courier"/>
              </a:rPr>
              <a:t>it</a:t>
            </a:r>
            <a:r>
              <a:rPr lang="pt-PT" sz="3200" b="1" dirty="0" smtClean="0">
                <a:solidFill>
                  <a:srgbClr val="FFFF00"/>
                </a:solidFill>
                <a:latin typeface="Courier"/>
                <a:cs typeface="Courier"/>
              </a:rPr>
              <a:t> </a:t>
            </a:r>
            <a:r>
              <a:rPr lang="pt-PT" sz="3200" b="1" dirty="0" err="1" smtClean="0">
                <a:solidFill>
                  <a:srgbClr val="FFFF00"/>
                </a:solidFill>
                <a:latin typeface="Courier"/>
                <a:cs typeface="Courier"/>
              </a:rPr>
              <a:t>at</a:t>
            </a:r>
            <a:r>
              <a:rPr lang="pt-PT" sz="3200" b="1" dirty="0" smtClean="0">
                <a:solidFill>
                  <a:srgbClr val="FFFF00"/>
                </a:solidFill>
                <a:latin typeface="Courier"/>
                <a:cs typeface="Courier"/>
              </a:rPr>
              <a:t>:</a:t>
            </a:r>
            <a:br>
              <a:rPr lang="pt-PT" sz="3200" b="1" dirty="0" smtClean="0">
                <a:solidFill>
                  <a:srgbClr val="FFFF00"/>
                </a:solidFill>
                <a:latin typeface="Courier"/>
                <a:cs typeface="Courier"/>
              </a:rPr>
            </a:br>
            <a:r>
              <a:rPr lang="pt-PT" sz="3200" b="1" dirty="0" smtClean="0">
                <a:solidFill>
                  <a:srgbClr val="FFFF00"/>
                </a:solidFill>
                <a:latin typeface="Courier"/>
                <a:cs typeface="Courier"/>
              </a:rPr>
              <a:t>http://</a:t>
            </a:r>
            <a:r>
              <a:rPr lang="pt-PT" sz="3200" b="1" dirty="0" err="1" smtClean="0">
                <a:solidFill>
                  <a:srgbClr val="FFFF00"/>
                </a:solidFill>
                <a:latin typeface="Courier"/>
                <a:cs typeface="Courier"/>
              </a:rPr>
              <a:t>e</a:t>
            </a:r>
            <a:r>
              <a:rPr kumimoji="0" lang="pt-PT" sz="3200" b="1" i="0" u="none" strike="noStrike" cap="none" normalizeH="0" baseline="0" dirty="0" err="1" smtClean="0">
                <a:ln>
                  <a:noFill/>
                </a:ln>
                <a:solidFill>
                  <a:srgbClr val="FFFF00"/>
                </a:solidFill>
                <a:effectLst/>
                <a:latin typeface="Courier"/>
                <a:cs typeface="Courier"/>
              </a:rPr>
              <a:t>pimarketplace.net</a:t>
            </a:r>
            <a:endParaRPr kumimoji="0" lang="pt-PT" sz="3200" b="1" i="0" u="none" strike="noStrike" cap="none" normalizeH="0" baseline="0" dirty="0">
              <a:ln>
                <a:noFill/>
              </a:ln>
              <a:solidFill>
                <a:srgbClr val="FFFF00"/>
              </a:solidFill>
              <a:effectLst/>
              <a:latin typeface="Courier"/>
              <a:cs typeface="Courier"/>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err="1" smtClean="0"/>
              <a:t>Outline</a:t>
            </a:r>
            <a:endParaRPr lang="pt-PT" dirty="0"/>
          </a:p>
        </p:txBody>
      </p:sp>
      <p:sp>
        <p:nvSpPr>
          <p:cNvPr id="5" name="Footer Placeholder 4"/>
          <p:cNvSpPr>
            <a:spLocks noGrp="1"/>
          </p:cNvSpPr>
          <p:nvPr>
            <p:ph type="ftr" sz="quarter" idx="11"/>
          </p:nvPr>
        </p:nvSpPr>
        <p:spPr/>
        <p:txBody>
          <a:bodyPr/>
          <a:lstStyle/>
          <a:p>
            <a:r>
              <a:rPr lang="en-US" smtClean="0"/>
              <a:t>15 Mar 2011 -  2nd Epiwork Review Brussels</a:t>
            </a:r>
            <a:endParaRPr lang="en-US"/>
          </a:p>
        </p:txBody>
      </p:sp>
      <p:sp>
        <p:nvSpPr>
          <p:cNvPr id="6" name="Slide Number Placeholder 5"/>
          <p:cNvSpPr>
            <a:spLocks noGrp="1"/>
          </p:cNvSpPr>
          <p:nvPr>
            <p:ph type="sldNum" sz="quarter" idx="12"/>
          </p:nvPr>
        </p:nvSpPr>
        <p:spPr/>
        <p:txBody>
          <a:bodyPr/>
          <a:lstStyle/>
          <a:p>
            <a:fld id="{75A8CA83-5A82-4145-A6AC-33E38FE67D01}" type="slidenum">
              <a:rPr lang="en-US" smtClean="0"/>
              <a:pPr/>
              <a:t>36</a:t>
            </a:fld>
            <a:endParaRPr lang="en-US"/>
          </a:p>
        </p:txBody>
      </p:sp>
      <p:sp>
        <p:nvSpPr>
          <p:cNvPr id="3" name="Content Placeholder 2"/>
          <p:cNvSpPr>
            <a:spLocks noGrp="1"/>
          </p:cNvSpPr>
          <p:nvPr>
            <p:ph sz="quarter" idx="1"/>
          </p:nvPr>
        </p:nvSpPr>
        <p:spPr/>
        <p:txBody>
          <a:bodyPr>
            <a:noAutofit/>
          </a:bodyPr>
          <a:lstStyle/>
          <a:p>
            <a:pPr marL="514350" indent="-514350">
              <a:buFont typeface="+mj-lt"/>
              <a:buAutoNum type="arabicPeriod"/>
            </a:pPr>
            <a:r>
              <a:rPr lang="pt-PT" sz="4000" dirty="0" smtClean="0"/>
              <a:t>The </a:t>
            </a:r>
            <a:r>
              <a:rPr lang="pt-PT" sz="4000" dirty="0" err="1" smtClean="0"/>
              <a:t>need</a:t>
            </a:r>
            <a:r>
              <a:rPr lang="pt-PT" sz="4000" dirty="0" smtClean="0"/>
              <a:t> for </a:t>
            </a:r>
            <a:r>
              <a:rPr lang="pt-PT" sz="4000" dirty="0" err="1" smtClean="0"/>
              <a:t>an</a:t>
            </a:r>
            <a:r>
              <a:rPr lang="pt-PT" sz="4000" dirty="0" smtClean="0"/>
              <a:t> </a:t>
            </a:r>
            <a:r>
              <a:rPr lang="pt-PT" sz="4000" dirty="0" err="1" smtClean="0"/>
              <a:t>Epidemic</a:t>
            </a:r>
            <a:r>
              <a:rPr lang="pt-PT" sz="4000" dirty="0" smtClean="0"/>
              <a:t> </a:t>
            </a:r>
            <a:r>
              <a:rPr lang="pt-PT" sz="4000" dirty="0" err="1" smtClean="0"/>
              <a:t>Marketplace</a:t>
            </a:r>
            <a:endParaRPr lang="pt-PT" sz="4000" dirty="0" smtClean="0"/>
          </a:p>
          <a:p>
            <a:pPr marL="514350" indent="-514350">
              <a:buFont typeface="+mj-lt"/>
              <a:buAutoNum type="arabicPeriod"/>
            </a:pPr>
            <a:r>
              <a:rPr lang="pt-PT" sz="4000" dirty="0" smtClean="0"/>
              <a:t>The </a:t>
            </a:r>
            <a:r>
              <a:rPr lang="pt-PT" sz="4000" dirty="0" err="1" smtClean="0"/>
              <a:t>Epidemic</a:t>
            </a:r>
            <a:r>
              <a:rPr lang="pt-PT" sz="4000" dirty="0" smtClean="0"/>
              <a:t> </a:t>
            </a:r>
            <a:r>
              <a:rPr lang="pt-PT" sz="4000" dirty="0" err="1" smtClean="0"/>
              <a:t>Marketplace</a:t>
            </a:r>
            <a:endParaRPr lang="pt-PT" sz="4000" dirty="0" smtClean="0"/>
          </a:p>
          <a:p>
            <a:pPr marL="514350" indent="-514350">
              <a:buFont typeface="+mj-lt"/>
              <a:buAutoNum type="arabicPeriod"/>
            </a:pPr>
            <a:r>
              <a:rPr lang="en-US" sz="4000" dirty="0" smtClean="0"/>
              <a:t>D3.3 Public Release of the Epidemic Marketplace Platform</a:t>
            </a:r>
            <a:endParaRPr lang="pt-PT" sz="4000" dirty="0" smtClean="0"/>
          </a:p>
          <a:p>
            <a:pPr marL="514350" indent="-514350">
              <a:buFont typeface="+mj-lt"/>
              <a:buAutoNum type="arabicPeriod"/>
            </a:pPr>
            <a:r>
              <a:rPr lang="en-US" sz="4000" b="1" dirty="0" smtClean="0">
                <a:solidFill>
                  <a:srgbClr val="191966"/>
                </a:solidFill>
              </a:rPr>
              <a:t>Where we stand and plans for work ahead</a:t>
            </a:r>
            <a:endParaRPr lang="pt-PT" sz="4000" b="1" dirty="0">
              <a:solidFill>
                <a:srgbClr val="191966"/>
              </a:solidFill>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28600"/>
            <a:ext cx="8420100" cy="1143000"/>
          </a:xfrm>
        </p:spPr>
        <p:txBody>
          <a:bodyPr/>
          <a:lstStyle/>
          <a:p>
            <a:r>
              <a:rPr lang="pt-PT" dirty="0" smtClean="0"/>
              <a:t>WP3: status (</a:t>
            </a:r>
            <a:r>
              <a:rPr lang="pt-PT" dirty="0" err="1" smtClean="0"/>
              <a:t>what</a:t>
            </a:r>
            <a:r>
              <a:rPr lang="pt-PT" dirty="0" smtClean="0"/>
              <a:t> </a:t>
            </a:r>
            <a:r>
              <a:rPr lang="pt-PT" dirty="0" err="1" smtClean="0"/>
              <a:t>we</a:t>
            </a:r>
            <a:r>
              <a:rPr lang="pt-PT" dirty="0" smtClean="0"/>
              <a:t> </a:t>
            </a:r>
            <a:r>
              <a:rPr lang="pt-PT" dirty="0" err="1" smtClean="0"/>
              <a:t>have</a:t>
            </a:r>
            <a:r>
              <a:rPr lang="pt-PT" dirty="0" smtClean="0"/>
              <a:t> </a:t>
            </a:r>
            <a:r>
              <a:rPr lang="pt-PT" dirty="0" err="1" smtClean="0"/>
              <a:t>done</a:t>
            </a:r>
            <a:r>
              <a:rPr lang="pt-PT" dirty="0" smtClean="0"/>
              <a:t>)</a:t>
            </a:r>
            <a:endParaRPr lang="pt-PT" dirty="0"/>
          </a:p>
        </p:txBody>
      </p:sp>
      <p:sp>
        <p:nvSpPr>
          <p:cNvPr id="4" name="Footer Placeholder 3"/>
          <p:cNvSpPr>
            <a:spLocks noGrp="1"/>
          </p:cNvSpPr>
          <p:nvPr>
            <p:ph type="ftr" sz="quarter" idx="11"/>
          </p:nvPr>
        </p:nvSpPr>
        <p:spPr/>
        <p:txBody>
          <a:bodyPr/>
          <a:lstStyle/>
          <a:p>
            <a:r>
              <a:rPr lang="en-US" smtClean="0"/>
              <a:t>15 Mar 2011 -  2nd Epiwork Review Brussels</a:t>
            </a:r>
            <a:endParaRPr lang="pt-BR"/>
          </a:p>
        </p:txBody>
      </p:sp>
      <p:sp>
        <p:nvSpPr>
          <p:cNvPr id="5" name="Slide Number Placeholder 4"/>
          <p:cNvSpPr>
            <a:spLocks noGrp="1"/>
          </p:cNvSpPr>
          <p:nvPr>
            <p:ph type="sldNum" sz="quarter" idx="12"/>
          </p:nvPr>
        </p:nvSpPr>
        <p:spPr/>
        <p:txBody>
          <a:bodyPr/>
          <a:lstStyle/>
          <a:p>
            <a:fld id="{3C86464C-A287-8948-B766-CCF42A75DB07}" type="slidenum">
              <a:rPr lang="en-US" smtClean="0"/>
              <a:pPr/>
              <a:t>37</a:t>
            </a:fld>
            <a:endParaRPr lang="en-US"/>
          </a:p>
        </p:txBody>
      </p:sp>
      <p:sp>
        <p:nvSpPr>
          <p:cNvPr id="3" name="Content Placeholder 2"/>
          <p:cNvSpPr>
            <a:spLocks noGrp="1"/>
          </p:cNvSpPr>
          <p:nvPr>
            <p:ph sz="quarter" idx="1"/>
          </p:nvPr>
        </p:nvSpPr>
        <p:spPr>
          <a:xfrm>
            <a:off x="762000" y="2057400"/>
            <a:ext cx="8382000" cy="4343400"/>
          </a:xfrm>
        </p:spPr>
        <p:txBody>
          <a:bodyPr>
            <a:normAutofit/>
          </a:bodyPr>
          <a:lstStyle/>
          <a:p>
            <a:r>
              <a:rPr lang="pt-PT" dirty="0" err="1" smtClean="0"/>
              <a:t>Deliverable</a:t>
            </a:r>
            <a:r>
              <a:rPr lang="pt-PT" dirty="0" smtClean="0"/>
              <a:t> D3.1 (</a:t>
            </a:r>
            <a:r>
              <a:rPr lang="pt-PT" dirty="0" err="1" smtClean="0"/>
              <a:t>meta-model</a:t>
            </a:r>
            <a:r>
              <a:rPr lang="pt-PT" dirty="0" smtClean="0"/>
              <a:t>) </a:t>
            </a:r>
            <a:r>
              <a:rPr lang="pt-PT" dirty="0" err="1" smtClean="0"/>
              <a:t>released</a:t>
            </a:r>
            <a:endParaRPr lang="pt-PT" dirty="0" smtClean="0"/>
          </a:p>
          <a:p>
            <a:r>
              <a:rPr lang="pt-PT" dirty="0" err="1" smtClean="0"/>
              <a:t>Deliverable</a:t>
            </a:r>
            <a:r>
              <a:rPr lang="pt-PT" dirty="0" smtClean="0"/>
              <a:t> D3.2 (</a:t>
            </a:r>
            <a:r>
              <a:rPr lang="pt-PT" dirty="0" err="1" smtClean="0"/>
              <a:t>prototype</a:t>
            </a:r>
            <a:r>
              <a:rPr lang="pt-PT" dirty="0" smtClean="0"/>
              <a:t>) </a:t>
            </a:r>
            <a:r>
              <a:rPr lang="pt-PT" dirty="0" err="1" smtClean="0"/>
              <a:t>released</a:t>
            </a:r>
            <a:endParaRPr lang="pt-PT" dirty="0" smtClean="0"/>
          </a:p>
          <a:p>
            <a:pPr lvl="1"/>
            <a:r>
              <a:rPr lang="pt-PT" dirty="0" smtClean="0"/>
              <a:t>Hardware </a:t>
            </a:r>
            <a:r>
              <a:rPr lang="pt-PT" dirty="0" err="1" smtClean="0"/>
              <a:t>and</a:t>
            </a:r>
            <a:r>
              <a:rPr lang="pt-PT" dirty="0" smtClean="0"/>
              <a:t> base software </a:t>
            </a:r>
            <a:r>
              <a:rPr lang="pt-PT" dirty="0" err="1" smtClean="0"/>
              <a:t>deployed</a:t>
            </a:r>
            <a:r>
              <a:rPr lang="pt-PT" dirty="0" smtClean="0"/>
              <a:t>; </a:t>
            </a:r>
          </a:p>
          <a:p>
            <a:pPr lvl="1"/>
            <a:r>
              <a:rPr lang="pt-PT" dirty="0" err="1" smtClean="0"/>
              <a:t>Initial</a:t>
            </a:r>
            <a:r>
              <a:rPr lang="pt-PT" dirty="0" smtClean="0"/>
              <a:t> </a:t>
            </a:r>
            <a:r>
              <a:rPr lang="pt-PT" dirty="0" err="1" smtClean="0"/>
              <a:t>prototype</a:t>
            </a:r>
            <a:r>
              <a:rPr lang="pt-PT" dirty="0" smtClean="0"/>
              <a:t> </a:t>
            </a:r>
            <a:r>
              <a:rPr lang="pt-PT" dirty="0" err="1" smtClean="0"/>
              <a:t>of</a:t>
            </a:r>
            <a:r>
              <a:rPr lang="pt-PT" dirty="0" smtClean="0"/>
              <a:t> EM  </a:t>
            </a:r>
            <a:r>
              <a:rPr lang="pt-PT" dirty="0" err="1" smtClean="0"/>
              <a:t>with</a:t>
            </a:r>
            <a:r>
              <a:rPr lang="pt-PT" dirty="0" smtClean="0"/>
              <a:t> </a:t>
            </a:r>
            <a:r>
              <a:rPr lang="pt-PT" dirty="0" err="1" smtClean="0"/>
              <a:t>initial</a:t>
            </a:r>
            <a:r>
              <a:rPr lang="pt-PT" dirty="0" smtClean="0"/>
              <a:t> </a:t>
            </a:r>
            <a:r>
              <a:rPr lang="pt-PT" dirty="0" err="1" smtClean="0"/>
              <a:t>set</a:t>
            </a:r>
            <a:r>
              <a:rPr lang="pt-PT" dirty="0" smtClean="0"/>
              <a:t> </a:t>
            </a:r>
            <a:r>
              <a:rPr lang="pt-PT" dirty="0" err="1" smtClean="0"/>
              <a:t>of</a:t>
            </a:r>
            <a:r>
              <a:rPr lang="pt-PT" dirty="0" smtClean="0"/>
              <a:t> </a:t>
            </a:r>
            <a:r>
              <a:rPr lang="pt-PT" dirty="0" err="1" smtClean="0"/>
              <a:t>characterized</a:t>
            </a:r>
            <a:r>
              <a:rPr lang="pt-PT" dirty="0" smtClean="0"/>
              <a:t> </a:t>
            </a:r>
            <a:r>
              <a:rPr lang="pt-PT" dirty="0" err="1" smtClean="0"/>
              <a:t>datasets</a:t>
            </a:r>
            <a:endParaRPr lang="pt-PT" dirty="0" smtClean="0"/>
          </a:p>
          <a:p>
            <a:r>
              <a:rPr lang="pt-PT" dirty="0" err="1" smtClean="0"/>
              <a:t>Deliverable</a:t>
            </a:r>
            <a:r>
              <a:rPr lang="pt-PT" dirty="0" smtClean="0"/>
              <a:t> D3.3 (</a:t>
            </a:r>
            <a:r>
              <a:rPr lang="pt-PT" dirty="0" err="1" smtClean="0"/>
              <a:t>public</a:t>
            </a:r>
            <a:r>
              <a:rPr lang="pt-PT" dirty="0" smtClean="0"/>
              <a:t> </a:t>
            </a:r>
            <a:r>
              <a:rPr lang="pt-PT" dirty="0" err="1" smtClean="0"/>
              <a:t>version</a:t>
            </a:r>
            <a:r>
              <a:rPr lang="pt-PT" dirty="0" smtClean="0"/>
              <a:t>) </a:t>
            </a:r>
            <a:r>
              <a:rPr lang="pt-PT" dirty="0" err="1" smtClean="0"/>
              <a:t>released</a:t>
            </a:r>
            <a:endParaRPr lang="pt-PT" dirty="0" smtClean="0"/>
          </a:p>
          <a:p>
            <a:pPr lvl="1"/>
            <a:r>
              <a:rPr lang="pt-PT" dirty="0" err="1" smtClean="0"/>
              <a:t>Data-collector</a:t>
            </a:r>
            <a:endParaRPr lang="pt-PT" dirty="0" smtClean="0"/>
          </a:p>
          <a:p>
            <a:pPr lvl="1"/>
            <a:r>
              <a:rPr lang="pt-PT" dirty="0" smtClean="0"/>
              <a:t>EM DCAP </a:t>
            </a:r>
            <a:r>
              <a:rPr lang="pt-PT" dirty="0" err="1" smtClean="0"/>
              <a:t>and</a:t>
            </a:r>
            <a:r>
              <a:rPr lang="pt-PT" dirty="0" smtClean="0"/>
              <a:t> </a:t>
            </a:r>
            <a:r>
              <a:rPr lang="pt-PT" dirty="0" err="1" smtClean="0"/>
              <a:t>meta</a:t>
            </a:r>
            <a:r>
              <a:rPr lang="pt-PT" dirty="0" err="1" smtClean="0"/>
              <a:t>-data</a:t>
            </a:r>
            <a:r>
              <a:rPr lang="pt-PT" dirty="0" smtClean="0"/>
              <a:t> </a:t>
            </a:r>
            <a:r>
              <a:rPr lang="pt-PT" dirty="0" err="1" smtClean="0"/>
              <a:t>handling</a:t>
            </a:r>
            <a:endParaRPr lang="pt-PT" dirty="0" smtClean="0"/>
          </a:p>
          <a:p>
            <a:pPr lvl="1"/>
            <a:r>
              <a:rPr lang="pt-PT" dirty="0" smtClean="0"/>
              <a:t>Web </a:t>
            </a:r>
            <a:r>
              <a:rPr lang="pt-PT" dirty="0" err="1" smtClean="0"/>
              <a:t>Services</a:t>
            </a:r>
            <a:endParaRPr lang="pt-PT" dirty="0" smtClean="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stretch>
            <a:fillRect/>
          </a:stretch>
        </p:blipFill>
        <p:spPr>
          <a:xfrm>
            <a:off x="304800" y="3505200"/>
            <a:ext cx="4660900" cy="1498600"/>
          </a:xfrm>
          <a:prstGeom prst="rect">
            <a:avLst/>
          </a:prstGeom>
        </p:spPr>
      </p:pic>
      <p:sp>
        <p:nvSpPr>
          <p:cNvPr id="4" name="Title 3"/>
          <p:cNvSpPr>
            <a:spLocks noGrp="1"/>
          </p:cNvSpPr>
          <p:nvPr>
            <p:ph type="title"/>
          </p:nvPr>
        </p:nvSpPr>
        <p:spPr>
          <a:xfrm>
            <a:off x="762000" y="228600"/>
            <a:ext cx="8420100" cy="1143000"/>
          </a:xfrm>
        </p:spPr>
        <p:txBody>
          <a:bodyPr/>
          <a:lstStyle/>
          <a:p>
            <a:r>
              <a:rPr lang="pt-PT" dirty="0" err="1" smtClean="0"/>
              <a:t>Events</a:t>
            </a:r>
            <a:r>
              <a:rPr lang="pt-PT" dirty="0" smtClean="0"/>
              <a:t> 2nd </a:t>
            </a:r>
            <a:r>
              <a:rPr lang="pt-PT" dirty="0" err="1" smtClean="0"/>
              <a:t>year</a:t>
            </a:r>
            <a:endParaRPr lang="pt-PT" dirty="0"/>
          </a:p>
        </p:txBody>
      </p:sp>
      <p:sp>
        <p:nvSpPr>
          <p:cNvPr id="5" name="Content Placeholder 4"/>
          <p:cNvSpPr>
            <a:spLocks noGrp="1"/>
          </p:cNvSpPr>
          <p:nvPr>
            <p:ph idx="1"/>
          </p:nvPr>
        </p:nvSpPr>
        <p:spPr>
          <a:xfrm>
            <a:off x="762000" y="1295400"/>
            <a:ext cx="8420100" cy="685800"/>
          </a:xfrm>
        </p:spPr>
        <p:txBody>
          <a:bodyPr/>
          <a:lstStyle/>
          <a:p>
            <a:pPr>
              <a:buNone/>
            </a:pPr>
            <a:r>
              <a:rPr lang="pt-PT" dirty="0" err="1" smtClean="0"/>
              <a:t>London</a:t>
            </a:r>
            <a:r>
              <a:rPr lang="pt-PT" dirty="0" smtClean="0"/>
              <a:t>, </a:t>
            </a:r>
            <a:r>
              <a:rPr lang="pt-PT" dirty="0" err="1" smtClean="0"/>
              <a:t>Delhi</a:t>
            </a:r>
            <a:r>
              <a:rPr lang="pt-PT" dirty="0" smtClean="0"/>
              <a:t>, Bilbao, ERCIM News</a:t>
            </a:r>
          </a:p>
          <a:p>
            <a:endParaRPr lang="pt-PT" dirty="0"/>
          </a:p>
        </p:txBody>
      </p:sp>
      <p:sp>
        <p:nvSpPr>
          <p:cNvPr id="2" name="Footer Placeholder 1"/>
          <p:cNvSpPr>
            <a:spLocks noGrp="1"/>
          </p:cNvSpPr>
          <p:nvPr>
            <p:ph type="ftr" sz="quarter" idx="11"/>
          </p:nvPr>
        </p:nvSpPr>
        <p:spPr/>
        <p:txBody>
          <a:bodyPr/>
          <a:lstStyle/>
          <a:p>
            <a:r>
              <a:rPr lang="en-US" smtClean="0"/>
              <a:t>15 Mar 2011 -  2nd Epiwork Review Brussels</a:t>
            </a:r>
            <a:endParaRPr lang="en-US" dirty="0"/>
          </a:p>
        </p:txBody>
      </p:sp>
      <p:sp>
        <p:nvSpPr>
          <p:cNvPr id="3" name="Slide Number Placeholder 2"/>
          <p:cNvSpPr>
            <a:spLocks noGrp="1"/>
          </p:cNvSpPr>
          <p:nvPr>
            <p:ph type="sldNum" sz="quarter" idx="12"/>
          </p:nvPr>
        </p:nvSpPr>
        <p:spPr/>
        <p:txBody>
          <a:bodyPr/>
          <a:lstStyle/>
          <a:p>
            <a:fld id="{73A5EC21-C29A-C445-8386-FB5AD3848CDB}" type="slidenum">
              <a:rPr lang="en-US" smtClean="0"/>
              <a:pPr/>
              <a:t>38</a:t>
            </a:fld>
            <a:endParaRPr lang="en-US"/>
          </a:p>
        </p:txBody>
      </p:sp>
      <p:pic>
        <p:nvPicPr>
          <p:cNvPr id="6" name="Picture 5"/>
          <p:cNvPicPr>
            <a:picLocks noChangeAspect="1"/>
          </p:cNvPicPr>
          <p:nvPr/>
        </p:nvPicPr>
        <p:blipFill>
          <a:blip r:embed="rId3"/>
          <a:stretch>
            <a:fillRect/>
          </a:stretch>
        </p:blipFill>
        <p:spPr>
          <a:xfrm>
            <a:off x="2743200" y="3352800"/>
            <a:ext cx="3951350" cy="2676233"/>
          </a:xfrm>
          <a:prstGeom prst="rect">
            <a:avLst/>
          </a:prstGeom>
        </p:spPr>
      </p:pic>
      <p:pic>
        <p:nvPicPr>
          <p:cNvPr id="7" name="Picture 6"/>
          <p:cNvPicPr>
            <a:picLocks noChangeAspect="1"/>
          </p:cNvPicPr>
          <p:nvPr/>
        </p:nvPicPr>
        <p:blipFill>
          <a:blip r:embed="rId4"/>
          <a:stretch>
            <a:fillRect/>
          </a:stretch>
        </p:blipFill>
        <p:spPr>
          <a:xfrm>
            <a:off x="6019800" y="1295400"/>
            <a:ext cx="1905000" cy="2692400"/>
          </a:xfrm>
          <a:prstGeom prst="rect">
            <a:avLst/>
          </a:prstGeom>
        </p:spPr>
      </p:pic>
      <p:pic>
        <p:nvPicPr>
          <p:cNvPr id="8" name="Picture 7"/>
          <p:cNvPicPr>
            <a:picLocks noChangeAspect="1"/>
          </p:cNvPicPr>
          <p:nvPr/>
        </p:nvPicPr>
        <p:blipFill>
          <a:blip r:embed="rId5"/>
          <a:stretch>
            <a:fillRect/>
          </a:stretch>
        </p:blipFill>
        <p:spPr>
          <a:xfrm>
            <a:off x="152400" y="2209800"/>
            <a:ext cx="2743200" cy="1016000"/>
          </a:xfrm>
          <a:prstGeom prst="rect">
            <a:avLst/>
          </a:prstGeom>
        </p:spPr>
      </p:pic>
      <p:pic>
        <p:nvPicPr>
          <p:cNvPr id="9" name="Picture 8"/>
          <p:cNvPicPr>
            <a:picLocks noChangeAspect="1"/>
          </p:cNvPicPr>
          <p:nvPr/>
        </p:nvPicPr>
        <p:blipFill>
          <a:blip r:embed="rId6"/>
          <a:stretch>
            <a:fillRect/>
          </a:stretch>
        </p:blipFill>
        <p:spPr>
          <a:xfrm>
            <a:off x="6934200" y="2895600"/>
            <a:ext cx="2362200" cy="3337202"/>
          </a:xfrm>
          <a:prstGeom prst="rect">
            <a:avLst/>
          </a:prstGeom>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err="1" smtClean="0"/>
              <a:t>Publications</a:t>
            </a:r>
            <a:r>
              <a:rPr lang="pt-PT" dirty="0" smtClean="0"/>
              <a:t> </a:t>
            </a:r>
            <a:r>
              <a:rPr lang="pt-PT" dirty="0" err="1" smtClean="0"/>
              <a:t>in</a:t>
            </a:r>
            <a:r>
              <a:rPr lang="pt-PT" dirty="0" smtClean="0"/>
              <a:t> </a:t>
            </a:r>
            <a:r>
              <a:rPr lang="pt-PT" dirty="0" err="1" smtClean="0"/>
              <a:t>the</a:t>
            </a:r>
            <a:r>
              <a:rPr lang="pt-PT" dirty="0" smtClean="0"/>
              <a:t> 1st </a:t>
            </a:r>
            <a:r>
              <a:rPr lang="pt-PT" dirty="0" err="1" smtClean="0"/>
              <a:t>year</a:t>
            </a:r>
            <a:endParaRPr lang="pt-PT" dirty="0"/>
          </a:p>
        </p:txBody>
      </p:sp>
      <p:sp>
        <p:nvSpPr>
          <p:cNvPr id="4" name="Footer Placeholder 3"/>
          <p:cNvSpPr>
            <a:spLocks noGrp="1"/>
          </p:cNvSpPr>
          <p:nvPr>
            <p:ph type="ftr" sz="quarter" idx="11"/>
          </p:nvPr>
        </p:nvSpPr>
        <p:spPr/>
        <p:txBody>
          <a:bodyPr/>
          <a:lstStyle/>
          <a:p>
            <a:r>
              <a:rPr lang="en-US" smtClean="0"/>
              <a:t>15 Mar 2011 -  2nd Epiwork Review Brussels</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39</a:t>
            </a:fld>
            <a:endParaRPr lang="en-US"/>
          </a:p>
        </p:txBody>
      </p:sp>
      <p:sp>
        <p:nvSpPr>
          <p:cNvPr id="3" name="Content Placeholder 2"/>
          <p:cNvSpPr>
            <a:spLocks noGrp="1"/>
          </p:cNvSpPr>
          <p:nvPr>
            <p:ph sz="quarter" idx="1"/>
          </p:nvPr>
        </p:nvSpPr>
        <p:spPr/>
        <p:txBody>
          <a:bodyPr/>
          <a:lstStyle/>
          <a:p>
            <a:pPr marL="457200" indent="-457200">
              <a:buFont typeface="+mj-lt"/>
              <a:buAutoNum type="arabicPeriod"/>
            </a:pPr>
            <a:r>
              <a:rPr lang="en-US" sz="2400" dirty="0" smtClean="0"/>
              <a:t>Mário J. Silva, </a:t>
            </a:r>
            <a:r>
              <a:rPr lang="en-US" sz="2400" dirty="0" err="1" smtClean="0"/>
              <a:t>Fabrício</a:t>
            </a:r>
            <a:r>
              <a:rPr lang="en-US" sz="2400" dirty="0" smtClean="0"/>
              <a:t> A.B. Silva, </a:t>
            </a:r>
            <a:r>
              <a:rPr lang="en-US" sz="2400" dirty="0" err="1" smtClean="0"/>
              <a:t>Luís</a:t>
            </a:r>
            <a:r>
              <a:rPr lang="en-US" sz="2400" dirty="0" smtClean="0"/>
              <a:t> Filipe Lopes, Francisco M. </a:t>
            </a:r>
            <a:r>
              <a:rPr lang="en-US" sz="2400" dirty="0" err="1" smtClean="0"/>
              <a:t>Couto</a:t>
            </a:r>
            <a:r>
              <a:rPr lang="en-US" sz="2400" dirty="0" smtClean="0"/>
              <a:t>, </a:t>
            </a:r>
            <a:r>
              <a:rPr lang="en-US" sz="2400" b="1" dirty="0" smtClean="0"/>
              <a:t>Building a Digital Library for Epidemic </a:t>
            </a:r>
            <a:r>
              <a:rPr lang="en-US" sz="2400" b="1" dirty="0" err="1" smtClean="0"/>
              <a:t>Modelling</a:t>
            </a:r>
            <a:r>
              <a:rPr lang="en-US" sz="2400" dirty="0" smtClean="0"/>
              <a:t>. Proceedings of ICDL 2010 - The International Conference on Digital Libraries 1, </a:t>
            </a:r>
            <a:r>
              <a:rPr lang="en-US" sz="2400" dirty="0" err="1" smtClean="0"/>
              <a:t>p</a:t>
            </a:r>
            <a:r>
              <a:rPr lang="en-US" sz="2400" dirty="0" smtClean="0"/>
              <a:t>. 447--459, New Delhi, India, 23--27 February, 2010. TERI Press -- New Delhi, India. Invited Paper.</a:t>
            </a:r>
            <a:endParaRPr lang="pt-PT" dirty="0" smtClean="0"/>
          </a:p>
          <a:p>
            <a:pPr marL="457200" indent="-457200">
              <a:buFont typeface="+mj-lt"/>
              <a:buAutoNum type="arabicPeriod"/>
            </a:pPr>
            <a:r>
              <a:rPr lang="en-US" sz="2400" dirty="0" smtClean="0"/>
              <a:t>Luis Filipe Lopes, </a:t>
            </a:r>
            <a:r>
              <a:rPr lang="en-US" sz="2400" dirty="0" err="1" smtClean="0"/>
              <a:t>João</a:t>
            </a:r>
            <a:r>
              <a:rPr lang="en-US" sz="2400" dirty="0" smtClean="0"/>
              <a:t> </a:t>
            </a:r>
            <a:r>
              <a:rPr lang="en-US" sz="2400" dirty="0" err="1" smtClean="0"/>
              <a:t>Zamite</a:t>
            </a:r>
            <a:r>
              <a:rPr lang="en-US" sz="2400" dirty="0" smtClean="0"/>
              <a:t>, Bruno Tavares, Francisco </a:t>
            </a:r>
            <a:r>
              <a:rPr lang="en-US" sz="2400" dirty="0" err="1" smtClean="0"/>
              <a:t>Couto</a:t>
            </a:r>
            <a:r>
              <a:rPr lang="en-US" sz="2400" dirty="0" smtClean="0"/>
              <a:t>, </a:t>
            </a:r>
            <a:r>
              <a:rPr lang="en-US" sz="2400" dirty="0" err="1" smtClean="0"/>
              <a:t>Fabrício</a:t>
            </a:r>
            <a:r>
              <a:rPr lang="en-US" sz="2400" dirty="0" smtClean="0"/>
              <a:t> A.B. Silva, Mário J. Silva, </a:t>
            </a:r>
            <a:r>
              <a:rPr lang="en-US" sz="2400" b="1" dirty="0" smtClean="0"/>
              <a:t>Automated Social Network Epidemic Data Collector</a:t>
            </a:r>
            <a:r>
              <a:rPr lang="en-US" sz="2400" dirty="0" smtClean="0"/>
              <a:t>. </a:t>
            </a:r>
            <a:r>
              <a:rPr lang="en-US" sz="2400" dirty="0" err="1" smtClean="0"/>
              <a:t>INForum</a:t>
            </a:r>
            <a:r>
              <a:rPr lang="en-US" sz="2400" dirty="0" smtClean="0"/>
              <a:t> - </a:t>
            </a:r>
            <a:r>
              <a:rPr lang="en-US" sz="2400" dirty="0" err="1" smtClean="0"/>
              <a:t>Simpósio</a:t>
            </a:r>
            <a:r>
              <a:rPr lang="en-US" sz="2400" dirty="0" smtClean="0"/>
              <a:t> de </a:t>
            </a:r>
            <a:r>
              <a:rPr lang="en-US" sz="2400" dirty="0" err="1" smtClean="0"/>
              <a:t>Informática</a:t>
            </a:r>
            <a:r>
              <a:rPr lang="en-US" sz="2400" dirty="0" smtClean="0"/>
              <a:t> September, 2009.</a:t>
            </a:r>
            <a:endParaRPr lang="pt-PT" dirty="0" smtClean="0"/>
          </a:p>
          <a:p>
            <a:endParaRPr lang="pt-PT" dirty="0"/>
          </a:p>
        </p:txBody>
      </p:sp>
    </p:spTree>
  </p:cSld>
  <p:clrMapOvr>
    <a:masterClrMapping/>
  </p:clrMapOvr>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 name="Picture 6" descr="Picture 2.png"/>
          <p:cNvPicPr>
            <a:picLocks noChangeAspect="1"/>
          </p:cNvPicPr>
          <p:nvPr/>
        </p:nvPicPr>
        <p:blipFill>
          <a:blip r:embed="rId2"/>
          <a:stretch>
            <a:fillRect/>
          </a:stretch>
        </p:blipFill>
        <p:spPr>
          <a:xfrm>
            <a:off x="304800" y="76200"/>
            <a:ext cx="3784127" cy="2501587"/>
          </a:xfrm>
          <a:prstGeom prst="rect">
            <a:avLst/>
          </a:prstGeom>
        </p:spPr>
      </p:pic>
      <p:pic>
        <p:nvPicPr>
          <p:cNvPr id="8" name="Picture 7" descr="Picture 3.png"/>
          <p:cNvPicPr>
            <a:picLocks noChangeAspect="1"/>
          </p:cNvPicPr>
          <p:nvPr/>
        </p:nvPicPr>
        <p:blipFill>
          <a:blip r:embed="rId3"/>
          <a:stretch>
            <a:fillRect/>
          </a:stretch>
        </p:blipFill>
        <p:spPr>
          <a:xfrm>
            <a:off x="7086600" y="406511"/>
            <a:ext cx="2653968" cy="888889"/>
          </a:xfrm>
          <a:prstGeom prst="rect">
            <a:avLst/>
          </a:prstGeom>
        </p:spPr>
      </p:pic>
      <p:pic>
        <p:nvPicPr>
          <p:cNvPr id="9" name="Picture 8" descr="Picture 4.png"/>
          <p:cNvPicPr>
            <a:picLocks noChangeAspect="1"/>
          </p:cNvPicPr>
          <p:nvPr/>
        </p:nvPicPr>
        <p:blipFill>
          <a:blip r:embed="rId4"/>
          <a:stretch>
            <a:fillRect/>
          </a:stretch>
        </p:blipFill>
        <p:spPr>
          <a:xfrm>
            <a:off x="457200" y="2438400"/>
            <a:ext cx="3668379" cy="3856501"/>
          </a:xfrm>
          <a:prstGeom prst="rect">
            <a:avLst/>
          </a:prstGeom>
        </p:spPr>
      </p:pic>
      <p:pic>
        <p:nvPicPr>
          <p:cNvPr id="5" name="Picture 4"/>
          <p:cNvPicPr>
            <a:picLocks noChangeAspect="1"/>
          </p:cNvPicPr>
          <p:nvPr/>
        </p:nvPicPr>
        <p:blipFill>
          <a:blip r:embed="rId5"/>
          <a:stretch>
            <a:fillRect/>
          </a:stretch>
        </p:blipFill>
        <p:spPr>
          <a:xfrm>
            <a:off x="4419600" y="-381000"/>
            <a:ext cx="2413852" cy="3657600"/>
          </a:xfrm>
          <a:prstGeom prst="rect">
            <a:avLst/>
          </a:prstGeom>
        </p:spPr>
      </p:pic>
      <p:sp>
        <p:nvSpPr>
          <p:cNvPr id="11" name="Rectangle 10"/>
          <p:cNvSpPr/>
          <p:nvPr/>
        </p:nvSpPr>
        <p:spPr>
          <a:xfrm>
            <a:off x="7010401" y="1428690"/>
            <a:ext cx="2895600" cy="400110"/>
          </a:xfrm>
          <a:prstGeom prst="rect">
            <a:avLst/>
          </a:prstGeom>
        </p:spPr>
        <p:txBody>
          <a:bodyPr wrap="square">
            <a:spAutoFit/>
          </a:bodyPr>
          <a:lstStyle/>
          <a:p>
            <a:r>
              <a:rPr lang="en-US" sz="2000" dirty="0" smtClean="0"/>
              <a:t>http://</a:t>
            </a:r>
            <a:r>
              <a:rPr lang="en-US" sz="2000" dirty="0" err="1" smtClean="0"/>
              <a:t>www.gripenet.pt</a:t>
            </a:r>
            <a:r>
              <a:rPr lang="en-US" sz="2000" dirty="0" smtClean="0"/>
              <a:t>/</a:t>
            </a:r>
            <a:endParaRPr lang="pt-PT" sz="2000" dirty="0"/>
          </a:p>
        </p:txBody>
      </p:sp>
      <p:pic>
        <p:nvPicPr>
          <p:cNvPr id="12" name="Picture 11" descr="Picture 6.png"/>
          <p:cNvPicPr>
            <a:picLocks noChangeAspect="1"/>
          </p:cNvPicPr>
          <p:nvPr/>
        </p:nvPicPr>
        <p:blipFill>
          <a:blip r:embed="rId6"/>
          <a:stretch>
            <a:fillRect/>
          </a:stretch>
        </p:blipFill>
        <p:spPr>
          <a:xfrm>
            <a:off x="7162800" y="2590800"/>
            <a:ext cx="2514047" cy="693531"/>
          </a:xfrm>
          <a:prstGeom prst="rect">
            <a:avLst/>
          </a:prstGeom>
        </p:spPr>
      </p:pic>
      <p:pic>
        <p:nvPicPr>
          <p:cNvPr id="14" name="Picture 13"/>
          <p:cNvPicPr>
            <a:picLocks noChangeAspect="1"/>
          </p:cNvPicPr>
          <p:nvPr/>
        </p:nvPicPr>
        <p:blipFill>
          <a:blip r:embed="rId7"/>
          <a:stretch>
            <a:fillRect/>
          </a:stretch>
        </p:blipFill>
        <p:spPr>
          <a:xfrm>
            <a:off x="457200" y="6019800"/>
            <a:ext cx="3505201" cy="633919"/>
          </a:xfrm>
          <a:prstGeom prst="rect">
            <a:avLst/>
          </a:prstGeom>
        </p:spPr>
      </p:pic>
      <p:pic>
        <p:nvPicPr>
          <p:cNvPr id="10" name="Picture 9" descr="Picture 5.png"/>
          <p:cNvPicPr>
            <a:picLocks noChangeAspect="1"/>
          </p:cNvPicPr>
          <p:nvPr/>
        </p:nvPicPr>
        <p:blipFill>
          <a:blip r:embed="rId8"/>
          <a:stretch>
            <a:fillRect/>
          </a:stretch>
        </p:blipFill>
        <p:spPr>
          <a:xfrm>
            <a:off x="4381687" y="3352800"/>
            <a:ext cx="4228913" cy="4343400"/>
          </a:xfrm>
          <a:prstGeom prst="rect">
            <a:avLst/>
          </a:prstGeom>
        </p:spPr>
      </p:pic>
      <p:sp>
        <p:nvSpPr>
          <p:cNvPr id="13" name="Footer Placeholder 12"/>
          <p:cNvSpPr>
            <a:spLocks noGrp="1"/>
          </p:cNvSpPr>
          <p:nvPr>
            <p:ph type="ftr" sz="quarter" idx="11"/>
          </p:nvPr>
        </p:nvSpPr>
        <p:spPr/>
        <p:txBody>
          <a:bodyPr/>
          <a:lstStyle/>
          <a:p>
            <a:r>
              <a:rPr lang="en-US" smtClean="0"/>
              <a:t>15 Mar 2011 -  2nd Epiwork Review Brussels</a:t>
            </a:r>
            <a:endParaRPr lang="en-US"/>
          </a:p>
        </p:txBody>
      </p:sp>
      <p:sp>
        <p:nvSpPr>
          <p:cNvPr id="4" name="Slide Number Placeholder 3"/>
          <p:cNvSpPr>
            <a:spLocks noGrp="1"/>
          </p:cNvSpPr>
          <p:nvPr>
            <p:ph type="sldNum" sz="quarter" idx="12"/>
          </p:nvPr>
        </p:nvSpPr>
        <p:spPr/>
        <p:txBody>
          <a:bodyPr/>
          <a:lstStyle/>
          <a:p>
            <a:fld id="{75A8CA83-5A82-4145-A6AC-33E38FE67D01}" type="slidenum">
              <a:rPr lang="en-US" smtClean="0"/>
              <a:pPr/>
              <a:t>4</a:t>
            </a:fld>
            <a:endParaRPr lang="en-US"/>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a:xfrm>
            <a:off x="609600" y="-304800"/>
            <a:ext cx="8705850" cy="1143000"/>
          </a:xfrm>
        </p:spPr>
        <p:txBody>
          <a:bodyPr/>
          <a:lstStyle/>
          <a:p>
            <a:r>
              <a:rPr lang="pt-PT" sz="4000" dirty="0" err="1" smtClean="0"/>
              <a:t>EM-related</a:t>
            </a:r>
            <a:r>
              <a:rPr lang="pt-PT" sz="4000" dirty="0" smtClean="0"/>
              <a:t> </a:t>
            </a:r>
            <a:r>
              <a:rPr lang="pt-PT" sz="4000" dirty="0" err="1" smtClean="0"/>
              <a:t>Publications</a:t>
            </a:r>
            <a:r>
              <a:rPr lang="pt-PT" sz="4000" dirty="0" smtClean="0"/>
              <a:t> </a:t>
            </a:r>
            <a:r>
              <a:rPr lang="pt-PT" sz="3600" dirty="0" smtClean="0"/>
              <a:t>(2nd </a:t>
            </a:r>
            <a:r>
              <a:rPr lang="pt-PT" sz="3600" dirty="0" err="1" smtClean="0"/>
              <a:t>year</a:t>
            </a:r>
            <a:r>
              <a:rPr lang="pt-PT" sz="3600" dirty="0" smtClean="0"/>
              <a:t>)</a:t>
            </a:r>
            <a:endParaRPr lang="pt-PT" dirty="0"/>
          </a:p>
        </p:txBody>
      </p:sp>
      <p:sp>
        <p:nvSpPr>
          <p:cNvPr id="6" name="Content Placeholder 5"/>
          <p:cNvSpPr>
            <a:spLocks noGrp="1"/>
          </p:cNvSpPr>
          <p:nvPr>
            <p:ph idx="1"/>
          </p:nvPr>
        </p:nvSpPr>
        <p:spPr>
          <a:xfrm>
            <a:off x="609600" y="914400"/>
            <a:ext cx="8839200" cy="5486400"/>
          </a:xfrm>
        </p:spPr>
        <p:txBody>
          <a:bodyPr>
            <a:noAutofit/>
          </a:bodyPr>
          <a:lstStyle/>
          <a:p>
            <a:pPr lvl="0">
              <a:buFont typeface="+mj-lt"/>
              <a:buAutoNum type="arabicPeriod"/>
            </a:pPr>
            <a:r>
              <a:rPr lang="en-GB" sz="1600" dirty="0" smtClean="0"/>
              <a:t>Mário J. Silva, </a:t>
            </a:r>
            <a:r>
              <a:rPr lang="en-GB" sz="1600" dirty="0" err="1" smtClean="0"/>
              <a:t>Fabrício</a:t>
            </a:r>
            <a:r>
              <a:rPr lang="en-GB" sz="1600" dirty="0" smtClean="0"/>
              <a:t> A.B. Silva, </a:t>
            </a:r>
            <a:r>
              <a:rPr lang="en-GB" sz="1600" dirty="0" err="1" smtClean="0"/>
              <a:t>Luís</a:t>
            </a:r>
            <a:r>
              <a:rPr lang="en-GB" sz="1600" dirty="0" smtClean="0"/>
              <a:t> Filipe Lopes, Francisco M </a:t>
            </a:r>
            <a:r>
              <a:rPr lang="en-GB" sz="1600" dirty="0" err="1" smtClean="0"/>
              <a:t>Couto</a:t>
            </a:r>
            <a:r>
              <a:rPr lang="en-GB" sz="1600" b="1" dirty="0" smtClean="0"/>
              <a:t>, Building a Digital Library for Epidemic Modelling</a:t>
            </a:r>
            <a:r>
              <a:rPr lang="en-GB" sz="1600" dirty="0" smtClean="0"/>
              <a:t>. Proceedings of ICDL 2010 - The International Conference on Digital Libraries 1, </a:t>
            </a:r>
            <a:r>
              <a:rPr lang="en-GB" sz="1600" dirty="0" err="1" smtClean="0"/>
              <a:t>p</a:t>
            </a:r>
            <a:r>
              <a:rPr lang="en-GB" sz="1600" dirty="0" smtClean="0"/>
              <a:t>. 447–459, New Delhi, India, 23–27 February, 2010. TERI Press–New Delhi, India. Invited Paper.</a:t>
            </a:r>
            <a:endParaRPr lang="en-US" sz="1600" dirty="0" smtClean="0"/>
          </a:p>
          <a:p>
            <a:pPr lvl="0">
              <a:buFont typeface="+mj-lt"/>
              <a:buAutoNum type="arabicPeriod"/>
            </a:pPr>
            <a:r>
              <a:rPr lang="en-GB" sz="1600" dirty="0" err="1" smtClean="0"/>
              <a:t>Fabrício</a:t>
            </a:r>
            <a:r>
              <a:rPr lang="en-GB" sz="1600" dirty="0" smtClean="0"/>
              <a:t> A.B. Silva, Mário J. Silva, Francisco M </a:t>
            </a:r>
            <a:r>
              <a:rPr lang="en-GB" sz="1600" dirty="0" err="1" smtClean="0"/>
              <a:t>Couto</a:t>
            </a:r>
            <a:r>
              <a:rPr lang="en-GB" sz="1600" dirty="0" smtClean="0"/>
              <a:t>, </a:t>
            </a:r>
            <a:r>
              <a:rPr lang="en-GB" sz="1600" b="1" dirty="0" smtClean="0"/>
              <a:t>Epidemic Marketplace: an </a:t>
            </a:r>
            <a:r>
              <a:rPr lang="en-GB" sz="1600" b="1" dirty="0" err="1" smtClean="0"/>
              <a:t>e</a:t>
            </a:r>
            <a:r>
              <a:rPr lang="en-GB" sz="1600" b="1" dirty="0" smtClean="0"/>
              <a:t>-Science Platform for Epidemic Modelling and Analysis</a:t>
            </a:r>
            <a:r>
              <a:rPr lang="en-GB" sz="1600" dirty="0" smtClean="0"/>
              <a:t>. ERCIM News 82 – Special Theme: Computational Biology. July, 2010.</a:t>
            </a:r>
            <a:endParaRPr lang="en-US" sz="1600" dirty="0" smtClean="0"/>
          </a:p>
          <a:p>
            <a:pPr lvl="0">
              <a:buFont typeface="+mj-lt"/>
              <a:buAutoNum type="arabicPeriod"/>
            </a:pPr>
            <a:r>
              <a:rPr lang="pt-PT" sz="1600" dirty="0" err="1" smtClean="0"/>
              <a:t>Luis</a:t>
            </a:r>
            <a:r>
              <a:rPr lang="pt-PT" sz="1600" dirty="0" smtClean="0"/>
              <a:t> Filipe Lopes, Fabrício A.B. Silva, Francisco M Couto, João </a:t>
            </a:r>
            <a:r>
              <a:rPr lang="pt-PT" sz="1600" dirty="0" err="1" smtClean="0"/>
              <a:t>Zamite</a:t>
            </a:r>
            <a:r>
              <a:rPr lang="pt-PT" sz="1600" dirty="0" smtClean="0"/>
              <a:t>, Hugo Ferreira, Carla Sousa, Mário J. Silva, </a:t>
            </a:r>
            <a:r>
              <a:rPr lang="pt-PT" sz="1600" b="1" dirty="0" err="1" smtClean="0"/>
              <a:t>Epidemic</a:t>
            </a:r>
            <a:r>
              <a:rPr lang="pt-PT" sz="1600" b="1" dirty="0" smtClean="0"/>
              <a:t> </a:t>
            </a:r>
            <a:r>
              <a:rPr lang="pt-PT" sz="1600" b="1" dirty="0" err="1" smtClean="0"/>
              <a:t>Marketplace</a:t>
            </a:r>
            <a:r>
              <a:rPr lang="pt-PT" sz="1600" b="1" dirty="0" smtClean="0"/>
              <a:t>: </a:t>
            </a:r>
            <a:r>
              <a:rPr lang="pt-PT" sz="1600" b="1" dirty="0" err="1" smtClean="0"/>
              <a:t>An</a:t>
            </a:r>
            <a:r>
              <a:rPr lang="pt-PT" sz="1600" b="1" dirty="0" smtClean="0"/>
              <a:t> </a:t>
            </a:r>
            <a:r>
              <a:rPr lang="pt-PT" sz="1600" b="1" dirty="0" err="1" smtClean="0"/>
              <a:t>Information</a:t>
            </a:r>
            <a:r>
              <a:rPr lang="pt-PT" sz="1600" b="1" dirty="0" smtClean="0"/>
              <a:t> </a:t>
            </a:r>
            <a:r>
              <a:rPr lang="pt-PT" sz="1600" b="1" dirty="0" err="1" smtClean="0"/>
              <a:t>Management</a:t>
            </a:r>
            <a:r>
              <a:rPr lang="pt-PT" sz="1600" b="1" dirty="0" smtClean="0"/>
              <a:t> </a:t>
            </a:r>
            <a:r>
              <a:rPr lang="pt-PT" sz="1600" b="1" dirty="0" err="1" smtClean="0"/>
              <a:t>System</a:t>
            </a:r>
            <a:r>
              <a:rPr lang="pt-PT" sz="1600" b="1" dirty="0" smtClean="0"/>
              <a:t> for </a:t>
            </a:r>
            <a:r>
              <a:rPr lang="pt-PT" sz="1600" b="1" dirty="0" err="1" smtClean="0"/>
              <a:t>Epidemiological</a:t>
            </a:r>
            <a:r>
              <a:rPr lang="pt-PT" sz="1600" b="1" dirty="0" smtClean="0"/>
              <a:t> Data. </a:t>
            </a:r>
            <a:r>
              <a:rPr lang="en-GB" sz="1600" dirty="0" smtClean="0"/>
              <a:t>Proceedings of ITBAM'10 - 1st International Conference on Information Technology in Bio- and Medical Informatics - DEXA 2010 August, 2010.</a:t>
            </a:r>
            <a:endParaRPr lang="en-US" sz="1600" dirty="0" smtClean="0"/>
          </a:p>
          <a:p>
            <a:pPr lvl="0">
              <a:buFont typeface="+mj-lt"/>
              <a:buAutoNum type="arabicPeriod"/>
            </a:pPr>
            <a:r>
              <a:rPr lang="pt-PT" sz="1600" dirty="0" smtClean="0"/>
              <a:t>João </a:t>
            </a:r>
            <a:r>
              <a:rPr lang="pt-PT" sz="1600" dirty="0" err="1" smtClean="0"/>
              <a:t>Zamite</a:t>
            </a:r>
            <a:r>
              <a:rPr lang="pt-PT" sz="1600" dirty="0" smtClean="0"/>
              <a:t>, Fabrício A.B. Silva, Francisco M Couto, Mário J. Silva</a:t>
            </a:r>
            <a:r>
              <a:rPr lang="pt-PT" sz="1600" b="1" dirty="0" smtClean="0"/>
              <a:t>, </a:t>
            </a:r>
            <a:r>
              <a:rPr lang="pt-PT" sz="1600" b="1" dirty="0" err="1" smtClean="0"/>
              <a:t>MEDCollector</a:t>
            </a:r>
            <a:r>
              <a:rPr lang="pt-PT" sz="1600" b="1" dirty="0" smtClean="0"/>
              <a:t>: </a:t>
            </a:r>
            <a:r>
              <a:rPr lang="pt-PT" sz="1600" b="1" dirty="0" err="1" smtClean="0"/>
              <a:t>Multisource</a:t>
            </a:r>
            <a:r>
              <a:rPr lang="pt-PT" sz="1600" b="1" dirty="0" smtClean="0"/>
              <a:t> </a:t>
            </a:r>
            <a:r>
              <a:rPr lang="pt-PT" sz="1600" b="1" dirty="0" err="1" smtClean="0"/>
              <a:t>Epidemic</a:t>
            </a:r>
            <a:r>
              <a:rPr lang="pt-PT" sz="1600" b="1" dirty="0" smtClean="0"/>
              <a:t> Data </a:t>
            </a:r>
            <a:r>
              <a:rPr lang="pt-PT" sz="1600" b="1" dirty="0" err="1" smtClean="0"/>
              <a:t>Collector</a:t>
            </a:r>
            <a:r>
              <a:rPr lang="pt-PT" sz="1600" dirty="0" smtClean="0"/>
              <a:t>. </a:t>
            </a:r>
            <a:r>
              <a:rPr lang="en-GB" sz="1600" dirty="0" smtClean="0"/>
              <a:t>Proceedings of ITBAM'10 - 1st International Conference on Information Technology in Bio- and Medical Informatics - DEXA 2010 August, 2010.</a:t>
            </a:r>
            <a:endParaRPr lang="en-US" sz="1600" dirty="0" smtClean="0"/>
          </a:p>
          <a:p>
            <a:pPr lvl="0">
              <a:buFont typeface="+mj-lt"/>
              <a:buAutoNum type="arabicPeriod"/>
            </a:pPr>
            <a:r>
              <a:rPr lang="en-US" sz="1600" dirty="0" err="1" smtClean="0"/>
              <a:t>João</a:t>
            </a:r>
            <a:r>
              <a:rPr lang="en-US" sz="1600" dirty="0" smtClean="0"/>
              <a:t> </a:t>
            </a:r>
            <a:r>
              <a:rPr lang="en-US" sz="1600" dirty="0" err="1" smtClean="0"/>
              <a:t>Zamite</a:t>
            </a:r>
            <a:r>
              <a:rPr lang="en-GB" sz="1600" dirty="0" smtClean="0"/>
              <a:t>, </a:t>
            </a:r>
            <a:r>
              <a:rPr lang="en-GB" sz="1600" b="1" dirty="0" smtClean="0"/>
              <a:t>Multisource Epidemic Data Collector, Master Dissertation,</a:t>
            </a:r>
            <a:r>
              <a:rPr lang="en-GB" sz="1600" dirty="0" smtClean="0"/>
              <a:t> University of Lisbon, Faculty of Sciences, September 2010. </a:t>
            </a:r>
            <a:endParaRPr lang="en-US" sz="1600" dirty="0" smtClean="0"/>
          </a:p>
          <a:p>
            <a:pPr lvl="0">
              <a:buFont typeface="+mj-lt"/>
              <a:buAutoNum type="arabicPeriod"/>
            </a:pPr>
            <a:r>
              <a:rPr lang="en-US" sz="1600" dirty="0" smtClean="0"/>
              <a:t>Luis Filipe Lopes</a:t>
            </a:r>
            <a:r>
              <a:rPr lang="en-GB" sz="1600" dirty="0" smtClean="0"/>
              <a:t>,</a:t>
            </a:r>
            <a:r>
              <a:rPr lang="en-GB" sz="1600" b="1" dirty="0" smtClean="0"/>
              <a:t> A Metadata Model for the Annotation of Epidemiological Data</a:t>
            </a:r>
            <a:r>
              <a:rPr lang="en-GB" sz="1600" dirty="0" smtClean="0"/>
              <a:t>, Master Dissertation, University of Lisbon, Faculty of Sciences, September 2010. </a:t>
            </a:r>
            <a:endParaRPr lang="en-US" sz="1600" dirty="0" smtClean="0"/>
          </a:p>
          <a:p>
            <a:pPr lvl="0">
              <a:buFont typeface="+mj-lt"/>
              <a:buAutoNum type="arabicPeriod"/>
            </a:pPr>
            <a:r>
              <a:rPr lang="en-US" sz="1600" dirty="0" smtClean="0"/>
              <a:t>Hugo Ferreira, </a:t>
            </a:r>
            <a:r>
              <a:rPr lang="en-US" sz="1600" b="1" dirty="0" smtClean="0"/>
              <a:t>O </a:t>
            </a:r>
            <a:r>
              <a:rPr lang="en-US" sz="1600" b="1" dirty="0" err="1" smtClean="0"/>
              <a:t>Mediador</a:t>
            </a:r>
            <a:r>
              <a:rPr lang="en-US" sz="1600" b="1" dirty="0" smtClean="0"/>
              <a:t> do Epidemic Marketplace. </a:t>
            </a:r>
            <a:r>
              <a:rPr lang="en-GB" sz="1600" dirty="0" smtClean="0"/>
              <a:t>Master Dissertation, University of Lisbon, Faculty of Sciences, September, 2010; (in Portuguese).</a:t>
            </a:r>
            <a:endParaRPr lang="en-US" sz="1600" dirty="0" smtClean="0"/>
          </a:p>
          <a:p>
            <a:pPr>
              <a:buFont typeface="+mj-lt"/>
              <a:buAutoNum type="arabicPeriod"/>
            </a:pPr>
            <a:endParaRPr lang="pt-PT" sz="1600" dirty="0"/>
          </a:p>
        </p:txBody>
      </p:sp>
      <p:sp>
        <p:nvSpPr>
          <p:cNvPr id="2" name="Footer Placeholder 1"/>
          <p:cNvSpPr>
            <a:spLocks noGrp="1"/>
          </p:cNvSpPr>
          <p:nvPr>
            <p:ph type="ftr" sz="quarter" idx="11"/>
          </p:nvPr>
        </p:nvSpPr>
        <p:spPr/>
        <p:txBody>
          <a:bodyPr/>
          <a:lstStyle/>
          <a:p>
            <a:r>
              <a:rPr lang="en-US" smtClean="0"/>
              <a:t>15 Mar 2011 -  2nd Epiwork Review Brussels</a:t>
            </a:r>
            <a:endParaRPr lang="en-US"/>
          </a:p>
        </p:txBody>
      </p:sp>
      <p:sp>
        <p:nvSpPr>
          <p:cNvPr id="3" name="Slide Number Placeholder 2"/>
          <p:cNvSpPr>
            <a:spLocks noGrp="1"/>
          </p:cNvSpPr>
          <p:nvPr>
            <p:ph type="sldNum" sz="quarter" idx="12"/>
          </p:nvPr>
        </p:nvSpPr>
        <p:spPr/>
        <p:txBody>
          <a:bodyPr/>
          <a:lstStyle/>
          <a:p>
            <a:fld id="{73A5EC21-C29A-C445-8386-FB5AD3848CDB}" type="slidenum">
              <a:rPr lang="en-US" smtClean="0"/>
              <a:pPr/>
              <a:t>40</a:t>
            </a:fld>
            <a:endParaRPr lang="en-US"/>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420100" cy="1143000"/>
          </a:xfrm>
        </p:spPr>
        <p:txBody>
          <a:bodyPr/>
          <a:lstStyle/>
          <a:p>
            <a:r>
              <a:rPr lang="pt-PT" dirty="0" smtClean="0"/>
              <a:t>WP3: status (</a:t>
            </a:r>
            <a:r>
              <a:rPr lang="pt-PT" dirty="0" err="1" smtClean="0"/>
              <a:t>what</a:t>
            </a:r>
            <a:r>
              <a:rPr lang="pt-PT" dirty="0" smtClean="0"/>
              <a:t> </a:t>
            </a:r>
            <a:r>
              <a:rPr lang="pt-PT" dirty="0" err="1" smtClean="0"/>
              <a:t>we</a:t>
            </a:r>
            <a:r>
              <a:rPr lang="pt-PT" dirty="0" smtClean="0"/>
              <a:t> </a:t>
            </a:r>
            <a:r>
              <a:rPr lang="pt-PT" dirty="0" err="1" smtClean="0"/>
              <a:t>will</a:t>
            </a:r>
            <a:r>
              <a:rPr lang="pt-PT" dirty="0" smtClean="0"/>
              <a:t> do)</a:t>
            </a:r>
            <a:endParaRPr lang="pt-PT" dirty="0"/>
          </a:p>
        </p:txBody>
      </p:sp>
      <p:sp>
        <p:nvSpPr>
          <p:cNvPr id="3" name="Content Placeholder 2"/>
          <p:cNvSpPr>
            <a:spLocks noGrp="1"/>
          </p:cNvSpPr>
          <p:nvPr>
            <p:ph idx="1"/>
          </p:nvPr>
        </p:nvSpPr>
        <p:spPr>
          <a:xfrm>
            <a:off x="609600" y="1219200"/>
            <a:ext cx="8534400" cy="5105400"/>
          </a:xfrm>
        </p:spPr>
        <p:txBody>
          <a:bodyPr>
            <a:noAutofit/>
          </a:bodyPr>
          <a:lstStyle/>
          <a:p>
            <a:r>
              <a:rPr lang="pt-PT" sz="2800" dirty="0" err="1" smtClean="0"/>
              <a:t>Overcoming</a:t>
            </a:r>
            <a:r>
              <a:rPr lang="pt-PT" sz="2800" dirty="0" smtClean="0"/>
              <a:t> </a:t>
            </a:r>
            <a:r>
              <a:rPr lang="pt-PT" sz="2800" dirty="0" err="1" smtClean="0"/>
              <a:t>the</a:t>
            </a:r>
            <a:r>
              <a:rPr lang="pt-PT" sz="2800" dirty="0" smtClean="0"/>
              <a:t> </a:t>
            </a:r>
            <a:r>
              <a:rPr lang="pt-PT" sz="2800" dirty="0" err="1" smtClean="0"/>
              <a:t>initial</a:t>
            </a:r>
            <a:r>
              <a:rPr lang="pt-PT" sz="2800" dirty="0" smtClean="0"/>
              <a:t> </a:t>
            </a:r>
            <a:r>
              <a:rPr lang="pt-PT" sz="2800" dirty="0" err="1" smtClean="0"/>
              <a:t>difficulties</a:t>
            </a:r>
            <a:r>
              <a:rPr lang="pt-PT" sz="2800" dirty="0" smtClean="0"/>
              <a:t> </a:t>
            </a:r>
            <a:r>
              <a:rPr lang="pt-PT" sz="2800" dirty="0" err="1" smtClean="0"/>
              <a:t>in</a:t>
            </a:r>
            <a:r>
              <a:rPr lang="pt-PT" sz="2800" dirty="0" smtClean="0"/>
              <a:t> </a:t>
            </a:r>
            <a:r>
              <a:rPr lang="pt-PT" sz="2800" dirty="0" err="1" smtClean="0"/>
              <a:t>hiring</a:t>
            </a:r>
            <a:r>
              <a:rPr lang="pt-PT" sz="2800" dirty="0" smtClean="0"/>
              <a:t> </a:t>
            </a:r>
            <a:r>
              <a:rPr lang="pt-PT" sz="2800" dirty="0" err="1" smtClean="0"/>
              <a:t>the</a:t>
            </a:r>
            <a:r>
              <a:rPr lang="pt-PT" sz="2800" dirty="0" smtClean="0"/>
              <a:t> </a:t>
            </a:r>
            <a:r>
              <a:rPr lang="pt-PT" sz="2800" dirty="0" err="1" smtClean="0"/>
              <a:t>planned</a:t>
            </a:r>
            <a:r>
              <a:rPr lang="pt-PT" sz="2800" dirty="0" smtClean="0"/>
              <a:t> </a:t>
            </a:r>
            <a:r>
              <a:rPr lang="pt-PT" sz="2800" dirty="0" err="1" smtClean="0"/>
              <a:t>resources</a:t>
            </a:r>
            <a:endParaRPr lang="pt-PT" sz="2800" dirty="0" smtClean="0"/>
          </a:p>
          <a:p>
            <a:pPr lvl="1"/>
            <a:r>
              <a:rPr lang="en-GB" sz="2800" dirty="0" smtClean="0"/>
              <a:t>Refreshed team with competencies required for the 2nd and 3rd </a:t>
            </a:r>
            <a:r>
              <a:rPr lang="en-GB" sz="2800" dirty="0" smtClean="0"/>
              <a:t>year; </a:t>
            </a:r>
            <a:r>
              <a:rPr lang="pt-PT" sz="2800" dirty="0" err="1" smtClean="0"/>
              <a:t>Hiring</a:t>
            </a:r>
            <a:r>
              <a:rPr lang="pt-PT" sz="2800" dirty="0" smtClean="0"/>
              <a:t> </a:t>
            </a:r>
            <a:r>
              <a:rPr lang="pt-PT" sz="2800" dirty="0" smtClean="0"/>
              <a:t>1 </a:t>
            </a:r>
            <a:r>
              <a:rPr lang="pt-PT" sz="2800" dirty="0" err="1" smtClean="0"/>
              <a:t>sw</a:t>
            </a:r>
            <a:r>
              <a:rPr lang="pt-PT" sz="2800" dirty="0" smtClean="0"/>
              <a:t> </a:t>
            </a:r>
            <a:r>
              <a:rPr lang="pt-PT" sz="2800" dirty="0" err="1" smtClean="0"/>
              <a:t>eng</a:t>
            </a:r>
            <a:r>
              <a:rPr lang="pt-PT" sz="2800" dirty="0" smtClean="0"/>
              <a:t> for </a:t>
            </a:r>
            <a:r>
              <a:rPr lang="pt-PT" sz="2800" dirty="0" err="1" smtClean="0"/>
              <a:t>push</a:t>
            </a:r>
            <a:r>
              <a:rPr lang="pt-PT" sz="2800" dirty="0" smtClean="0"/>
              <a:t> </a:t>
            </a:r>
            <a:r>
              <a:rPr lang="pt-PT" sz="2800" dirty="0" err="1" smtClean="0"/>
              <a:t>in</a:t>
            </a:r>
            <a:r>
              <a:rPr lang="pt-PT" sz="2800" dirty="0" smtClean="0"/>
              <a:t> </a:t>
            </a:r>
            <a:r>
              <a:rPr lang="pt-PT" sz="2800" dirty="0" err="1" smtClean="0"/>
              <a:t>release</a:t>
            </a:r>
            <a:r>
              <a:rPr lang="pt-PT" sz="2800" dirty="0" smtClean="0"/>
              <a:t> </a:t>
            </a:r>
            <a:r>
              <a:rPr lang="pt-PT" sz="2800" dirty="0" err="1" smtClean="0"/>
              <a:t>of</a:t>
            </a:r>
            <a:r>
              <a:rPr lang="pt-PT" sz="2800" dirty="0" smtClean="0"/>
              <a:t> EM 2.0</a:t>
            </a:r>
            <a:endParaRPr lang="pt-PT" sz="2800" dirty="0" smtClean="0"/>
          </a:p>
          <a:p>
            <a:r>
              <a:rPr lang="en-GB" sz="2800" dirty="0" smtClean="0"/>
              <a:t>Working on Epidemic Marketplace 2.0</a:t>
            </a:r>
            <a:endParaRPr lang="en-GB" sz="2800" dirty="0" smtClean="0"/>
          </a:p>
          <a:p>
            <a:r>
              <a:rPr lang="en-GB" sz="2800" dirty="0" smtClean="0"/>
              <a:t>D3.4 </a:t>
            </a:r>
            <a:r>
              <a:rPr lang="en-GB" sz="2800" dirty="0" smtClean="0"/>
              <a:t>and D3.5 due Feb 2012</a:t>
            </a:r>
          </a:p>
          <a:p>
            <a:pPr lvl="1"/>
            <a:r>
              <a:rPr lang="pt-PT" sz="2800" dirty="0" smtClean="0"/>
              <a:t>site </a:t>
            </a:r>
            <a:r>
              <a:rPr lang="pt-PT" sz="2800" dirty="0" err="1" smtClean="0"/>
              <a:t>analytics</a:t>
            </a:r>
            <a:endParaRPr lang="pt-PT" sz="2800" dirty="0" smtClean="0"/>
          </a:p>
          <a:p>
            <a:pPr lvl="1"/>
            <a:r>
              <a:rPr lang="pt-PT" sz="2800" dirty="0" err="1" smtClean="0"/>
              <a:t>interlinking</a:t>
            </a:r>
            <a:endParaRPr lang="en-GB" sz="2800" dirty="0" smtClean="0"/>
          </a:p>
          <a:p>
            <a:r>
              <a:rPr lang="pt-PT" sz="2800" dirty="0" err="1" smtClean="0"/>
              <a:t>Peeking</a:t>
            </a:r>
            <a:r>
              <a:rPr lang="pt-PT" sz="2800" dirty="0" smtClean="0"/>
              <a:t> </a:t>
            </a:r>
            <a:r>
              <a:rPr lang="pt-PT" sz="2800" dirty="0" err="1" smtClean="0"/>
              <a:t>on</a:t>
            </a:r>
            <a:r>
              <a:rPr lang="pt-PT" sz="2800" dirty="0" smtClean="0"/>
              <a:t> </a:t>
            </a:r>
            <a:r>
              <a:rPr lang="pt-PT" sz="2800" dirty="0" err="1" smtClean="0"/>
              <a:t>how</a:t>
            </a:r>
            <a:r>
              <a:rPr lang="pt-PT" sz="2800" dirty="0" smtClean="0"/>
              <a:t> to </a:t>
            </a:r>
            <a:r>
              <a:rPr lang="pt-PT" sz="2800" dirty="0" err="1" smtClean="0"/>
              <a:t>address</a:t>
            </a:r>
            <a:r>
              <a:rPr lang="pt-PT" sz="2800" dirty="0" smtClean="0"/>
              <a:t> </a:t>
            </a:r>
            <a:r>
              <a:rPr lang="pt-PT" sz="2800" dirty="0" err="1" smtClean="0"/>
              <a:t>challenges</a:t>
            </a:r>
            <a:r>
              <a:rPr lang="pt-PT" sz="2800" dirty="0" smtClean="0"/>
              <a:t> </a:t>
            </a:r>
            <a:r>
              <a:rPr lang="pt-PT" sz="2800" dirty="0" smtClean="0"/>
              <a:t>for </a:t>
            </a:r>
            <a:r>
              <a:rPr lang="pt-PT" sz="2800" dirty="0" err="1" smtClean="0"/>
              <a:t>the</a:t>
            </a:r>
            <a:r>
              <a:rPr lang="pt-PT" sz="2800" dirty="0" smtClean="0"/>
              <a:t> 4th </a:t>
            </a:r>
            <a:r>
              <a:rPr lang="pt-PT" sz="2800" dirty="0" err="1" smtClean="0"/>
              <a:t>year</a:t>
            </a:r>
            <a:r>
              <a:rPr lang="pt-PT" sz="2800" dirty="0" smtClean="0"/>
              <a:t> </a:t>
            </a:r>
          </a:p>
          <a:p>
            <a:pPr lvl="1"/>
            <a:r>
              <a:rPr lang="pt-PT" sz="2800" dirty="0" err="1" smtClean="0"/>
              <a:t>negotiating</a:t>
            </a:r>
            <a:r>
              <a:rPr lang="pt-PT" sz="2800" dirty="0" smtClean="0"/>
              <a:t> </a:t>
            </a:r>
            <a:r>
              <a:rPr lang="pt-PT" sz="2800" dirty="0" err="1" smtClean="0"/>
              <a:t>access</a:t>
            </a:r>
            <a:r>
              <a:rPr lang="pt-PT" sz="2800" dirty="0" smtClean="0"/>
              <a:t> to </a:t>
            </a:r>
            <a:r>
              <a:rPr lang="pt-PT" sz="2800" dirty="0" err="1" smtClean="0"/>
              <a:t>content</a:t>
            </a:r>
            <a:endParaRPr lang="pt-PT" sz="2800" dirty="0" smtClean="0"/>
          </a:p>
        </p:txBody>
      </p:sp>
      <p:sp>
        <p:nvSpPr>
          <p:cNvPr id="4" name="Footer Placeholder 3"/>
          <p:cNvSpPr>
            <a:spLocks noGrp="1"/>
          </p:cNvSpPr>
          <p:nvPr>
            <p:ph type="ftr" sz="quarter" idx="11"/>
          </p:nvPr>
        </p:nvSpPr>
        <p:spPr/>
        <p:txBody>
          <a:bodyPr/>
          <a:lstStyle/>
          <a:p>
            <a:r>
              <a:rPr lang="en-US" smtClean="0"/>
              <a:t>15 Mar 2011 -  2nd Epiwork Review Brussels</a:t>
            </a:r>
            <a:endParaRPr lang="pt-BR"/>
          </a:p>
        </p:txBody>
      </p:sp>
      <p:sp>
        <p:nvSpPr>
          <p:cNvPr id="5" name="Slide Number Placeholder 4"/>
          <p:cNvSpPr>
            <a:spLocks noGrp="1"/>
          </p:cNvSpPr>
          <p:nvPr>
            <p:ph type="sldNum" sz="quarter" idx="12"/>
          </p:nvPr>
        </p:nvSpPr>
        <p:spPr/>
        <p:txBody>
          <a:bodyPr/>
          <a:lstStyle/>
          <a:p>
            <a:fld id="{3C86464C-A287-8948-B766-CCF42A75DB07}" type="slidenum">
              <a:rPr lang="en-US" smtClean="0"/>
              <a:pPr/>
              <a:t>41</a:t>
            </a:fld>
            <a:endParaRPr lang="en-US"/>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pt-PT" dirty="0" err="1" smtClean="0"/>
              <a:t>Changes</a:t>
            </a:r>
            <a:r>
              <a:rPr lang="pt-PT" dirty="0" smtClean="0"/>
              <a:t> </a:t>
            </a:r>
            <a:r>
              <a:rPr lang="pt-PT" dirty="0" err="1" smtClean="0"/>
              <a:t>in</a:t>
            </a:r>
            <a:r>
              <a:rPr lang="pt-PT" dirty="0" smtClean="0"/>
              <a:t> UL WP3 </a:t>
            </a:r>
            <a:r>
              <a:rPr lang="pt-PT" dirty="0" err="1" smtClean="0"/>
              <a:t>Team</a:t>
            </a:r>
            <a:endParaRPr lang="pt-PT" dirty="0"/>
          </a:p>
        </p:txBody>
      </p:sp>
      <p:sp>
        <p:nvSpPr>
          <p:cNvPr id="9" name="Text Placeholder 8"/>
          <p:cNvSpPr>
            <a:spLocks noGrp="1"/>
          </p:cNvSpPr>
          <p:nvPr>
            <p:ph type="body" idx="1"/>
          </p:nvPr>
        </p:nvSpPr>
        <p:spPr/>
        <p:txBody>
          <a:bodyPr/>
          <a:lstStyle/>
          <a:p>
            <a:r>
              <a:rPr lang="pt-PT" dirty="0" err="1" smtClean="0"/>
              <a:t>Out</a:t>
            </a:r>
            <a:r>
              <a:rPr lang="pt-PT" dirty="0" smtClean="0"/>
              <a:t>	</a:t>
            </a:r>
            <a:endParaRPr lang="pt-PT" dirty="0"/>
          </a:p>
        </p:txBody>
      </p:sp>
      <p:sp>
        <p:nvSpPr>
          <p:cNvPr id="10" name="Content Placeholder 9"/>
          <p:cNvSpPr>
            <a:spLocks noGrp="1"/>
          </p:cNvSpPr>
          <p:nvPr>
            <p:ph sz="half" idx="2"/>
          </p:nvPr>
        </p:nvSpPr>
        <p:spPr/>
        <p:txBody>
          <a:bodyPr/>
          <a:lstStyle/>
          <a:p>
            <a:r>
              <a:rPr lang="pt-PT" dirty="0" smtClean="0"/>
              <a:t>Fabrício Silva</a:t>
            </a:r>
          </a:p>
          <a:p>
            <a:r>
              <a:rPr lang="pt-PT" dirty="0" err="1" smtClean="0"/>
              <a:t>Luis</a:t>
            </a:r>
            <a:r>
              <a:rPr lang="pt-PT" dirty="0" smtClean="0"/>
              <a:t> F. Lopes (</a:t>
            </a:r>
            <a:r>
              <a:rPr lang="pt-PT" dirty="0" err="1" smtClean="0"/>
              <a:t>meta-data</a:t>
            </a:r>
            <a:r>
              <a:rPr lang="pt-PT" dirty="0" smtClean="0"/>
              <a:t>)</a:t>
            </a:r>
          </a:p>
          <a:p>
            <a:r>
              <a:rPr lang="pt-PT" dirty="0" smtClean="0"/>
              <a:t>Hugo Ferreira (</a:t>
            </a:r>
            <a:r>
              <a:rPr lang="pt-PT" dirty="0" err="1" smtClean="0"/>
              <a:t>mediator</a:t>
            </a:r>
            <a:r>
              <a:rPr lang="pt-PT" dirty="0" smtClean="0"/>
              <a:t>)</a:t>
            </a:r>
            <a:endParaRPr lang="pt-PT" dirty="0"/>
          </a:p>
        </p:txBody>
      </p:sp>
      <p:sp>
        <p:nvSpPr>
          <p:cNvPr id="11" name="Text Placeholder 10"/>
          <p:cNvSpPr>
            <a:spLocks noGrp="1"/>
          </p:cNvSpPr>
          <p:nvPr>
            <p:ph type="body" sz="quarter" idx="3"/>
          </p:nvPr>
        </p:nvSpPr>
        <p:spPr/>
        <p:txBody>
          <a:bodyPr/>
          <a:lstStyle/>
          <a:p>
            <a:r>
              <a:rPr lang="pt-PT" dirty="0" err="1" smtClean="0"/>
              <a:t>In</a:t>
            </a:r>
            <a:endParaRPr lang="pt-PT" dirty="0"/>
          </a:p>
        </p:txBody>
      </p:sp>
      <p:sp>
        <p:nvSpPr>
          <p:cNvPr id="12" name="Content Placeholder 11"/>
          <p:cNvSpPr>
            <a:spLocks noGrp="1"/>
          </p:cNvSpPr>
          <p:nvPr>
            <p:ph sz="quarter" idx="4"/>
          </p:nvPr>
        </p:nvSpPr>
        <p:spPr/>
        <p:txBody>
          <a:bodyPr>
            <a:normAutofit lnSpcReduction="10000"/>
          </a:bodyPr>
          <a:lstStyle/>
          <a:p>
            <a:r>
              <a:rPr lang="pt-PT" dirty="0" smtClean="0"/>
              <a:t>Dulce Domingos (</a:t>
            </a:r>
            <a:r>
              <a:rPr lang="pt-PT" dirty="0" err="1" smtClean="0"/>
              <a:t>access</a:t>
            </a:r>
            <a:r>
              <a:rPr lang="pt-PT" dirty="0" smtClean="0"/>
              <a:t> </a:t>
            </a:r>
            <a:r>
              <a:rPr lang="pt-PT" dirty="0" err="1" smtClean="0"/>
              <a:t>control</a:t>
            </a:r>
            <a:r>
              <a:rPr lang="pt-PT" dirty="0" smtClean="0"/>
              <a:t>)</a:t>
            </a:r>
          </a:p>
          <a:p>
            <a:r>
              <a:rPr lang="pt-PT" dirty="0" smtClean="0"/>
              <a:t>Juliana Duque (</a:t>
            </a:r>
            <a:r>
              <a:rPr lang="pt-PT" dirty="0" err="1" smtClean="0"/>
              <a:t>information</a:t>
            </a:r>
            <a:r>
              <a:rPr lang="pt-PT" dirty="0" smtClean="0"/>
              <a:t> </a:t>
            </a:r>
            <a:r>
              <a:rPr lang="pt-PT" dirty="0" err="1" smtClean="0"/>
              <a:t>architecture</a:t>
            </a:r>
            <a:r>
              <a:rPr lang="pt-PT" dirty="0" smtClean="0"/>
              <a:t>, </a:t>
            </a:r>
            <a:r>
              <a:rPr lang="pt-PT" dirty="0" err="1" smtClean="0"/>
              <a:t>graphics</a:t>
            </a:r>
            <a:r>
              <a:rPr lang="pt-PT" dirty="0" smtClean="0"/>
              <a:t>)</a:t>
            </a:r>
          </a:p>
          <a:p>
            <a:r>
              <a:rPr lang="pt-PT" dirty="0" smtClean="0"/>
              <a:t>João Ferreira (ontologies)</a:t>
            </a:r>
          </a:p>
          <a:p>
            <a:pPr>
              <a:buNone/>
            </a:pPr>
            <a:r>
              <a:rPr lang="pt-PT" dirty="0" smtClean="0"/>
              <a:t>+ (</a:t>
            </a:r>
            <a:r>
              <a:rPr lang="pt-PT" dirty="0" err="1" smtClean="0"/>
              <a:t>always</a:t>
            </a:r>
            <a:r>
              <a:rPr lang="pt-PT" dirty="0" smtClean="0"/>
              <a:t> </a:t>
            </a:r>
            <a:r>
              <a:rPr lang="pt-PT" dirty="0" err="1" smtClean="0"/>
              <a:t>in</a:t>
            </a:r>
            <a:r>
              <a:rPr lang="pt-PT" dirty="0" smtClean="0"/>
              <a:t>)</a:t>
            </a:r>
          </a:p>
          <a:p>
            <a:r>
              <a:rPr lang="pt-PT" dirty="0" smtClean="0"/>
              <a:t>Mário</a:t>
            </a:r>
          </a:p>
          <a:p>
            <a:r>
              <a:rPr lang="pt-PT" dirty="0" smtClean="0"/>
              <a:t>Francisco</a:t>
            </a:r>
          </a:p>
          <a:p>
            <a:r>
              <a:rPr lang="pt-PT" dirty="0" smtClean="0"/>
              <a:t>João </a:t>
            </a:r>
            <a:r>
              <a:rPr lang="pt-PT" dirty="0" err="1" smtClean="0"/>
              <a:t>Zamite</a:t>
            </a:r>
            <a:endParaRPr lang="pt-PT" dirty="0" smtClean="0"/>
          </a:p>
          <a:p>
            <a:pPr>
              <a:buNone/>
            </a:pPr>
            <a:endParaRPr lang="pt-PT" dirty="0"/>
          </a:p>
        </p:txBody>
      </p:sp>
      <p:sp>
        <p:nvSpPr>
          <p:cNvPr id="3" name="Footer Placeholder 2"/>
          <p:cNvSpPr>
            <a:spLocks noGrp="1"/>
          </p:cNvSpPr>
          <p:nvPr>
            <p:ph type="ftr" sz="quarter" idx="11"/>
          </p:nvPr>
        </p:nvSpPr>
        <p:spPr/>
        <p:txBody>
          <a:bodyPr/>
          <a:lstStyle/>
          <a:p>
            <a:r>
              <a:rPr lang="en-US" smtClean="0"/>
              <a:t>15 Mar 2011 -  2nd Epiwork Review Brussels</a:t>
            </a:r>
            <a:endParaRPr lang="en-US" dirty="0"/>
          </a:p>
        </p:txBody>
      </p:sp>
      <p:sp>
        <p:nvSpPr>
          <p:cNvPr id="4" name="Slide Number Placeholder 3"/>
          <p:cNvSpPr>
            <a:spLocks noGrp="1"/>
          </p:cNvSpPr>
          <p:nvPr>
            <p:ph type="sldNum" sz="quarter" idx="12"/>
          </p:nvPr>
        </p:nvSpPr>
        <p:spPr/>
        <p:txBody>
          <a:bodyPr/>
          <a:lstStyle/>
          <a:p>
            <a:fld id="{B48EB274-DABA-3041-BAC3-05CAB0F5F4C6}" type="slidenum">
              <a:rPr lang="en-US" smtClean="0"/>
              <a:pPr/>
              <a:t>42</a:t>
            </a:fld>
            <a:endParaRPr lang="en-US"/>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pt-PT" dirty="0" err="1" smtClean="0"/>
              <a:t>Scheduled</a:t>
            </a:r>
            <a:r>
              <a:rPr lang="pt-PT" dirty="0" smtClean="0"/>
              <a:t> </a:t>
            </a:r>
            <a:r>
              <a:rPr lang="pt-PT" dirty="0" err="1" smtClean="0"/>
              <a:t>Deliverables</a:t>
            </a:r>
            <a:endParaRPr lang="pt-PT" dirty="0"/>
          </a:p>
        </p:txBody>
      </p:sp>
      <p:sp>
        <p:nvSpPr>
          <p:cNvPr id="7" name="Footer Placeholder 6"/>
          <p:cNvSpPr>
            <a:spLocks noGrp="1"/>
          </p:cNvSpPr>
          <p:nvPr>
            <p:ph type="ftr" sz="quarter" idx="11"/>
          </p:nvPr>
        </p:nvSpPr>
        <p:spPr/>
        <p:txBody>
          <a:bodyPr/>
          <a:lstStyle/>
          <a:p>
            <a:r>
              <a:rPr lang="en-US" smtClean="0"/>
              <a:t>15 Mar 2011 -  2nd Epiwork Review Brussels</a:t>
            </a:r>
            <a:endParaRPr lang="pt-BR" dirty="0"/>
          </a:p>
        </p:txBody>
      </p:sp>
      <p:sp>
        <p:nvSpPr>
          <p:cNvPr id="8" name="Slide Number Placeholder 7"/>
          <p:cNvSpPr>
            <a:spLocks noGrp="1"/>
          </p:cNvSpPr>
          <p:nvPr>
            <p:ph type="sldNum" sz="quarter" idx="12"/>
          </p:nvPr>
        </p:nvSpPr>
        <p:spPr/>
        <p:txBody>
          <a:bodyPr/>
          <a:lstStyle/>
          <a:p>
            <a:fld id="{8835E71E-AB71-EB45-8FBF-448D8298FAAD}" type="slidenum">
              <a:rPr lang="en-US" smtClean="0"/>
              <a:pPr/>
              <a:t>43</a:t>
            </a:fld>
            <a:endParaRPr lang="en-US"/>
          </a:p>
        </p:txBody>
      </p:sp>
      <p:grpSp>
        <p:nvGrpSpPr>
          <p:cNvPr id="2" name="Group 11"/>
          <p:cNvGrpSpPr/>
          <p:nvPr/>
        </p:nvGrpSpPr>
        <p:grpSpPr>
          <a:xfrm>
            <a:off x="825500" y="2057400"/>
            <a:ext cx="8255000" cy="2819400"/>
            <a:chOff x="228600" y="3581401"/>
            <a:chExt cx="8610600" cy="2378709"/>
          </a:xfrm>
        </p:grpSpPr>
        <p:pic>
          <p:nvPicPr>
            <p:cNvPr id="10" name="Picture 9"/>
            <p:cNvPicPr>
              <a:picLocks noChangeAspect="1"/>
            </p:cNvPicPr>
            <p:nvPr/>
          </p:nvPicPr>
          <p:blipFill>
            <a:blip r:embed="rId3"/>
            <a:stretch>
              <a:fillRect/>
            </a:stretch>
          </p:blipFill>
          <p:spPr>
            <a:xfrm>
              <a:off x="228600" y="4095701"/>
              <a:ext cx="8604250" cy="1864409"/>
            </a:xfrm>
            <a:prstGeom prst="rect">
              <a:avLst/>
            </a:prstGeom>
          </p:spPr>
        </p:pic>
        <p:pic>
          <p:nvPicPr>
            <p:cNvPr id="11" name="Picture 10"/>
            <p:cNvPicPr>
              <a:picLocks noChangeAspect="1"/>
            </p:cNvPicPr>
            <p:nvPr/>
          </p:nvPicPr>
          <p:blipFill>
            <a:blip r:embed="rId4"/>
            <a:stretch>
              <a:fillRect/>
            </a:stretch>
          </p:blipFill>
          <p:spPr>
            <a:xfrm>
              <a:off x="228600" y="3581401"/>
              <a:ext cx="8610600" cy="492831"/>
            </a:xfrm>
            <a:prstGeom prst="rect">
              <a:avLst/>
            </a:prstGeom>
          </p:spPr>
        </p:pic>
      </p:grpSp>
      <p:cxnSp>
        <p:nvCxnSpPr>
          <p:cNvPr id="13" name="Straight Connector 12"/>
          <p:cNvCxnSpPr/>
          <p:nvPr/>
        </p:nvCxnSpPr>
        <p:spPr bwMode="auto">
          <a:xfrm rot="5400000">
            <a:off x="3963194" y="3580606"/>
            <a:ext cx="3657600" cy="1588"/>
          </a:xfrm>
          <a:prstGeom prst="line">
            <a:avLst/>
          </a:prstGeom>
          <a:noFill/>
          <a:ln w="38100" cap="flat" cmpd="sng" algn="ctr">
            <a:solidFill>
              <a:schemeClr val="accent2">
                <a:lumMod val="75000"/>
              </a:schemeClr>
            </a:solidFill>
            <a:prstDash val="lgDashDotDot"/>
            <a:round/>
            <a:headEnd type="none" w="sm" len="sm"/>
            <a:tailEnd type="none" w="sm" len="sm"/>
          </a:ln>
          <a:effectLst/>
        </p:spPr>
      </p:cxnSp>
      <p:sp>
        <p:nvSpPr>
          <p:cNvPr id="14" name="Rectangle 13"/>
          <p:cNvSpPr/>
          <p:nvPr/>
        </p:nvSpPr>
        <p:spPr bwMode="auto">
          <a:xfrm>
            <a:off x="4724400" y="5562600"/>
            <a:ext cx="2819400" cy="533400"/>
          </a:xfrm>
          <a:prstGeom prst="rect">
            <a:avLst/>
          </a:prstGeom>
          <a:solidFill>
            <a:srgbClr val="CCFFCC"/>
          </a:solidFill>
          <a:ln>
            <a:headEnd type="none" w="sm" len="sm"/>
            <a:tailEnd type="none" w="sm" len="sm"/>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pt-PT" sz="3200" dirty="0" smtClean="0">
                <a:solidFill>
                  <a:schemeClr val="accent3"/>
                </a:solidFill>
                <a:latin typeface="Tahoma Bold"/>
              </a:rPr>
              <a:t>15</a:t>
            </a:r>
            <a:r>
              <a:rPr kumimoji="0" lang="pt-PT" sz="3200" b="0" i="0" u="none" strike="noStrike" cap="none" normalizeH="0" baseline="0" dirty="0" smtClean="0">
                <a:ln>
                  <a:noFill/>
                </a:ln>
                <a:solidFill>
                  <a:schemeClr val="accent3"/>
                </a:solidFill>
                <a:effectLst/>
                <a:latin typeface="Tahoma Bold"/>
              </a:rPr>
              <a:t> Mar </a:t>
            </a:r>
            <a:r>
              <a:rPr kumimoji="0" lang="pt-PT" sz="3200" b="0" i="0" u="none" strike="noStrike" cap="none" normalizeH="0" dirty="0" smtClean="0">
                <a:ln>
                  <a:noFill/>
                </a:ln>
                <a:solidFill>
                  <a:schemeClr val="accent3"/>
                </a:solidFill>
                <a:effectLst/>
                <a:latin typeface="Tahoma Bold"/>
              </a:rPr>
              <a:t>2011</a:t>
            </a:r>
            <a:endParaRPr kumimoji="0" lang="pt-PT" sz="3200" b="0" i="0" u="none" strike="noStrike" cap="none" normalizeH="0" baseline="0" dirty="0">
              <a:ln>
                <a:noFill/>
              </a:ln>
              <a:solidFill>
                <a:schemeClr val="accent3"/>
              </a:solidFill>
              <a:effectLst/>
              <a:latin typeface="Tahoma Bold"/>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76200"/>
            <a:ext cx="8420100" cy="1143000"/>
          </a:xfrm>
        </p:spPr>
        <p:txBody>
          <a:bodyPr>
            <a:normAutofit fontScale="90000"/>
          </a:bodyPr>
          <a:lstStyle/>
          <a:p>
            <a:r>
              <a:rPr lang="pt-PT" dirty="0" smtClean="0"/>
              <a:t>Todo </a:t>
            </a:r>
            <a:r>
              <a:rPr lang="pt-PT" dirty="0" err="1" smtClean="0"/>
              <a:t>List</a:t>
            </a:r>
            <a:r>
              <a:rPr lang="pt-PT" dirty="0" smtClean="0"/>
              <a:t> </a:t>
            </a:r>
            <a:r>
              <a:rPr lang="pt-PT" dirty="0" err="1" smtClean="0"/>
              <a:t>and</a:t>
            </a:r>
            <a:r>
              <a:rPr lang="pt-PT" dirty="0" smtClean="0"/>
              <a:t> </a:t>
            </a:r>
            <a:r>
              <a:rPr lang="pt-PT" dirty="0" err="1" smtClean="0"/>
              <a:t>Planning</a:t>
            </a:r>
            <a:r>
              <a:rPr lang="pt-PT" dirty="0" smtClean="0"/>
              <a:t/>
            </a:r>
            <a:br>
              <a:rPr lang="pt-PT" dirty="0" smtClean="0"/>
            </a:br>
            <a:r>
              <a:rPr lang="pt-PT" dirty="0" smtClean="0"/>
              <a:t>(</a:t>
            </a:r>
            <a:r>
              <a:rPr lang="pt-PT" dirty="0" err="1" smtClean="0"/>
              <a:t>Brussels</a:t>
            </a:r>
            <a:r>
              <a:rPr lang="pt-PT" dirty="0" smtClean="0"/>
              <a:t>, Mar 2011)</a:t>
            </a:r>
            <a:endParaRPr lang="pt-PT" dirty="0"/>
          </a:p>
        </p:txBody>
      </p:sp>
      <p:sp>
        <p:nvSpPr>
          <p:cNvPr id="3" name="Content Placeholder 2"/>
          <p:cNvSpPr>
            <a:spLocks noGrp="1"/>
          </p:cNvSpPr>
          <p:nvPr>
            <p:ph idx="1"/>
          </p:nvPr>
        </p:nvSpPr>
        <p:spPr>
          <a:xfrm>
            <a:off x="685800" y="1143000"/>
            <a:ext cx="8915400" cy="4800600"/>
          </a:xfrm>
        </p:spPr>
        <p:txBody>
          <a:bodyPr>
            <a:noAutofit/>
          </a:bodyPr>
          <a:lstStyle/>
          <a:p>
            <a:pPr marL="514350" indent="-514350">
              <a:buFont typeface="+mj-lt"/>
              <a:buAutoNum type="arabicPeriod"/>
            </a:pPr>
            <a:r>
              <a:rPr lang="en-US" sz="3200" dirty="0" smtClean="0"/>
              <a:t>Evolve </a:t>
            </a:r>
            <a:r>
              <a:rPr lang="en-US" sz="3200" b="1" dirty="0" smtClean="0">
                <a:solidFill>
                  <a:srgbClr val="262699"/>
                </a:solidFill>
              </a:rPr>
              <a:t>Simple EM Client  </a:t>
            </a:r>
            <a:r>
              <a:rPr lang="en-US" sz="3200" dirty="0" smtClean="0"/>
              <a:t>and </a:t>
            </a:r>
            <a:r>
              <a:rPr lang="en-US" sz="3200" b="1" dirty="0" err="1" smtClean="0">
                <a:solidFill>
                  <a:srgbClr val="262699"/>
                </a:solidFill>
              </a:rPr>
              <a:t>GleamViz</a:t>
            </a:r>
            <a:r>
              <a:rPr lang="en-US" sz="3200" dirty="0" smtClean="0"/>
              <a:t> to become  showcase for </a:t>
            </a:r>
            <a:r>
              <a:rPr lang="en-US" sz="3200" b="1" dirty="0" smtClean="0"/>
              <a:t>tight integration </a:t>
            </a:r>
            <a:r>
              <a:rPr lang="en-US" sz="3200" b="1" dirty="0" smtClean="0"/>
              <a:t>with Computational Platform</a:t>
            </a:r>
            <a:endParaRPr lang="en-US" sz="3200" b="1" dirty="0" smtClean="0"/>
          </a:p>
          <a:p>
            <a:pPr marL="514350" indent="-514350">
              <a:buFont typeface="+mj-lt"/>
              <a:buAutoNum type="arabicPeriod"/>
            </a:pPr>
            <a:r>
              <a:rPr lang="en-US" sz="3200" dirty="0" smtClean="0"/>
              <a:t>Refine </a:t>
            </a:r>
            <a:r>
              <a:rPr lang="en-US" sz="3200" dirty="0" smtClean="0"/>
              <a:t>and </a:t>
            </a:r>
            <a:r>
              <a:rPr lang="en-US" sz="3200" dirty="0" smtClean="0"/>
              <a:t>populate</a:t>
            </a:r>
            <a:r>
              <a:rPr lang="en-US" sz="3200" b="1" dirty="0" smtClean="0">
                <a:solidFill>
                  <a:srgbClr val="262699"/>
                </a:solidFill>
              </a:rPr>
              <a:t> </a:t>
            </a:r>
            <a:r>
              <a:rPr lang="en-US" sz="3200" b="1" dirty="0" smtClean="0">
                <a:solidFill>
                  <a:srgbClr val="262699"/>
                </a:solidFill>
              </a:rPr>
              <a:t>the </a:t>
            </a:r>
            <a:r>
              <a:rPr lang="en-US" sz="3200" b="1" dirty="0" smtClean="0">
                <a:solidFill>
                  <a:srgbClr val="262699"/>
                </a:solidFill>
              </a:rPr>
              <a:t>catalogue </a:t>
            </a:r>
            <a:r>
              <a:rPr lang="en-US" sz="3200" dirty="0" smtClean="0"/>
              <a:t>of epidemic </a:t>
            </a:r>
            <a:r>
              <a:rPr lang="en-US" sz="3200" dirty="0" smtClean="0"/>
              <a:t>resources: </a:t>
            </a:r>
            <a:r>
              <a:rPr lang="en-US" sz="3200" b="1" dirty="0" smtClean="0"/>
              <a:t>enrichment</a:t>
            </a:r>
            <a:r>
              <a:rPr lang="en-US" sz="3200" dirty="0" smtClean="0"/>
              <a:t>, </a:t>
            </a:r>
            <a:r>
              <a:rPr lang="en-US" sz="3200" b="1" dirty="0" smtClean="0"/>
              <a:t>interlinking </a:t>
            </a:r>
            <a:r>
              <a:rPr lang="en-US" sz="3200" b="1" dirty="0" smtClean="0"/>
              <a:t>and </a:t>
            </a:r>
            <a:r>
              <a:rPr lang="en-US" sz="3200" b="1" dirty="0" err="1" smtClean="0"/>
              <a:t>semantification</a:t>
            </a:r>
            <a:r>
              <a:rPr lang="en-US" sz="3200" b="1" dirty="0" smtClean="0"/>
              <a:t> of epidemic </a:t>
            </a:r>
            <a:r>
              <a:rPr lang="en-US" sz="3200" b="1" dirty="0" smtClean="0"/>
              <a:t>data</a:t>
            </a:r>
            <a:endParaRPr lang="en-US" sz="3200" dirty="0" smtClean="0"/>
          </a:p>
          <a:p>
            <a:pPr marL="514350" indent="-514350">
              <a:buFont typeface="+mj-lt"/>
              <a:buAutoNum type="arabicPeriod"/>
            </a:pPr>
            <a:r>
              <a:rPr lang="en-US" sz="3200" dirty="0" smtClean="0"/>
              <a:t>Release </a:t>
            </a:r>
            <a:r>
              <a:rPr lang="en-US" sz="3200" dirty="0" smtClean="0"/>
              <a:t>second version of the </a:t>
            </a:r>
            <a:r>
              <a:rPr lang="en-US" sz="3200" dirty="0" smtClean="0"/>
              <a:t>EM.</a:t>
            </a:r>
            <a:br>
              <a:rPr lang="en-US" sz="3200" dirty="0" smtClean="0"/>
            </a:br>
            <a:r>
              <a:rPr lang="en-US" sz="3200" dirty="0" smtClean="0"/>
              <a:t>Re-implemented Web Services (no more </a:t>
            </a:r>
            <a:r>
              <a:rPr lang="en-US" sz="3200" dirty="0" err="1" smtClean="0"/>
              <a:t>Muradora</a:t>
            </a:r>
            <a:r>
              <a:rPr lang="en-US" sz="3200" dirty="0" smtClean="0"/>
              <a:t>)</a:t>
            </a:r>
            <a:br>
              <a:rPr lang="en-US" sz="3200" dirty="0" smtClean="0"/>
            </a:br>
            <a:r>
              <a:rPr lang="en-US" sz="3200" dirty="0" smtClean="0"/>
              <a:t>New </a:t>
            </a:r>
            <a:r>
              <a:rPr lang="en-US" sz="3200" dirty="0" smtClean="0"/>
              <a:t>information architecture, new front-end </a:t>
            </a:r>
            <a:r>
              <a:rPr lang="en-US" sz="3200" dirty="0" smtClean="0"/>
              <a:t>design</a:t>
            </a:r>
            <a:r>
              <a:rPr lang="en-US" sz="3200" dirty="0" smtClean="0"/>
              <a:t/>
            </a:r>
            <a:br>
              <a:rPr lang="en-US" sz="3200" dirty="0" smtClean="0"/>
            </a:br>
            <a:r>
              <a:rPr lang="en-US" sz="3200" dirty="0" smtClean="0"/>
              <a:t>New </a:t>
            </a:r>
            <a:r>
              <a:rPr lang="en-US" sz="3200" b="1" dirty="0" smtClean="0"/>
              <a:t>social </a:t>
            </a:r>
            <a:r>
              <a:rPr lang="en-US" sz="3200" b="1" dirty="0" smtClean="0"/>
              <a:t>network access control </a:t>
            </a:r>
          </a:p>
          <a:p>
            <a:pPr marL="777240" lvl="1" indent="-457200">
              <a:buFont typeface="+mj-lt"/>
              <a:buAutoNum type="arabicPeriod"/>
            </a:pPr>
            <a:endParaRPr lang="en-US" sz="3200" dirty="0" smtClean="0"/>
          </a:p>
        </p:txBody>
      </p:sp>
      <p:sp>
        <p:nvSpPr>
          <p:cNvPr id="4" name="Slide Number Placeholder 3"/>
          <p:cNvSpPr>
            <a:spLocks noGrp="1"/>
          </p:cNvSpPr>
          <p:nvPr>
            <p:ph type="sldNum" sz="quarter" idx="12"/>
          </p:nvPr>
        </p:nvSpPr>
        <p:spPr/>
        <p:txBody>
          <a:bodyPr/>
          <a:lstStyle/>
          <a:p>
            <a:fld id="{75A8CA83-5A82-4145-A6AC-33E38FE67D01}" type="slidenum">
              <a:rPr lang="en-US" smtClean="0"/>
              <a:pPr/>
              <a:t>44</a:t>
            </a:fld>
            <a:endParaRPr lang="en-US"/>
          </a:p>
        </p:txBody>
      </p:sp>
      <p:sp>
        <p:nvSpPr>
          <p:cNvPr id="5" name="Footer Placeholder 4"/>
          <p:cNvSpPr>
            <a:spLocks noGrp="1"/>
          </p:cNvSpPr>
          <p:nvPr>
            <p:ph type="ftr" sz="quarter" idx="11"/>
          </p:nvPr>
        </p:nvSpPr>
        <p:spPr>
          <a:xfrm>
            <a:off x="2667000" y="6172200"/>
            <a:ext cx="4800600" cy="457200"/>
          </a:xfrm>
        </p:spPr>
        <p:txBody>
          <a:bodyPr/>
          <a:lstStyle/>
          <a:p>
            <a:r>
              <a:rPr lang="en-US" smtClean="0"/>
              <a:t>15 Mar 2011 -  2nd Epiwork Review Brussels</a:t>
            </a:r>
            <a:endParaRPr 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742949" y="381000"/>
            <a:ext cx="8745243" cy="1143000"/>
          </a:xfrm>
        </p:spPr>
        <p:txBody>
          <a:bodyPr>
            <a:normAutofit fontScale="90000"/>
          </a:bodyPr>
          <a:lstStyle/>
          <a:p>
            <a:r>
              <a:rPr lang="pt-PT" dirty="0" err="1" smtClean="0"/>
              <a:t>On</a:t>
            </a:r>
            <a:r>
              <a:rPr lang="pt-PT" dirty="0" smtClean="0"/>
              <a:t> </a:t>
            </a:r>
            <a:r>
              <a:rPr lang="pt-PT" dirty="0" err="1" smtClean="0"/>
              <a:t>the</a:t>
            </a:r>
            <a:r>
              <a:rPr lang="pt-PT" dirty="0" smtClean="0"/>
              <a:t> </a:t>
            </a:r>
            <a:r>
              <a:rPr lang="pt-PT" dirty="0" err="1" smtClean="0"/>
              <a:t>nature</a:t>
            </a:r>
            <a:r>
              <a:rPr lang="pt-PT" dirty="0" smtClean="0"/>
              <a:t> </a:t>
            </a:r>
            <a:r>
              <a:rPr lang="pt-PT" dirty="0" err="1" smtClean="0"/>
              <a:t>of</a:t>
            </a:r>
            <a:r>
              <a:rPr lang="pt-PT" dirty="0" smtClean="0"/>
              <a:t> </a:t>
            </a:r>
            <a:r>
              <a:rPr lang="pt-PT" dirty="0" err="1" smtClean="0"/>
              <a:t>Soc</a:t>
            </a:r>
            <a:r>
              <a:rPr lang="pt-PT" dirty="0" smtClean="0"/>
              <a:t> </a:t>
            </a:r>
            <a:r>
              <a:rPr lang="pt-PT" dirty="0" err="1" smtClean="0"/>
              <a:t>Intelligent</a:t>
            </a:r>
            <a:r>
              <a:rPr lang="pt-PT" dirty="0" smtClean="0"/>
              <a:t> </a:t>
            </a:r>
            <a:r>
              <a:rPr lang="pt-PT" dirty="0" err="1" smtClean="0"/>
              <a:t>Systems</a:t>
            </a:r>
            <a:endParaRPr lang="pt-PT" dirty="0"/>
          </a:p>
        </p:txBody>
      </p:sp>
      <p:sp>
        <p:nvSpPr>
          <p:cNvPr id="3" name="Content Placeholder 2"/>
          <p:cNvSpPr>
            <a:spLocks noGrp="1"/>
          </p:cNvSpPr>
          <p:nvPr>
            <p:ph idx="1"/>
          </p:nvPr>
        </p:nvSpPr>
        <p:spPr>
          <a:xfrm>
            <a:off x="685800" y="1524000"/>
            <a:ext cx="8763000" cy="4114800"/>
          </a:xfrm>
        </p:spPr>
        <p:txBody>
          <a:bodyPr/>
          <a:lstStyle/>
          <a:p>
            <a:r>
              <a:rPr lang="en-GB" dirty="0" smtClean="0"/>
              <a:t>Who should learn behaviours  about </a:t>
            </a:r>
            <a:r>
              <a:rPr lang="en-GB" dirty="0" smtClean="0"/>
              <a:t>individuals from the </a:t>
            </a:r>
            <a:r>
              <a:rPr lang="en-GB" dirty="0" smtClean="0"/>
              <a:t>network?</a:t>
            </a:r>
          </a:p>
          <a:p>
            <a:r>
              <a:rPr lang="en-GB" dirty="0" smtClean="0"/>
              <a:t>No Silver Bullet</a:t>
            </a:r>
          </a:p>
          <a:p>
            <a:r>
              <a:rPr lang="en-GB" dirty="0" smtClean="0"/>
              <a:t>“Classic” Engineering approaches too slow for 21st century pace</a:t>
            </a:r>
          </a:p>
          <a:p>
            <a:r>
              <a:rPr lang="en-GB" dirty="0" smtClean="0"/>
              <a:t>We are now all part of a huge Living Lab</a:t>
            </a:r>
          </a:p>
          <a:p>
            <a:pPr lvl="1"/>
            <a:r>
              <a:rPr lang="en-GB" dirty="0" smtClean="0"/>
              <a:t>How much longer will the fact that your cat sneezed be relevant?...we might have to ask again.</a:t>
            </a:r>
          </a:p>
          <a:p>
            <a:pPr lvl="1"/>
            <a:r>
              <a:rPr lang="en-GB" dirty="0" smtClean="0"/>
              <a:t>Are we still under control</a:t>
            </a:r>
            <a:r>
              <a:rPr lang="en-GB" dirty="0" smtClean="0"/>
              <a:t>?</a:t>
            </a:r>
          </a:p>
          <a:p>
            <a:r>
              <a:rPr lang="en-GB" dirty="0" smtClean="0"/>
              <a:t>We may need more flexible ways to control </a:t>
            </a:r>
            <a:r>
              <a:rPr lang="en-GB" dirty="0" smtClean="0"/>
              <a:t>access to sensitive data..</a:t>
            </a:r>
            <a:endParaRPr lang="en-GB" dirty="0" smtClean="0"/>
          </a:p>
          <a:p>
            <a:pPr>
              <a:buNone/>
            </a:pPr>
            <a:endParaRPr lang="en-GB" dirty="0"/>
          </a:p>
        </p:txBody>
      </p:sp>
      <p:sp>
        <p:nvSpPr>
          <p:cNvPr id="4" name="Slide Number Placeholder 3"/>
          <p:cNvSpPr>
            <a:spLocks noGrp="1"/>
          </p:cNvSpPr>
          <p:nvPr>
            <p:ph type="sldNum" sz="quarter" idx="12"/>
          </p:nvPr>
        </p:nvSpPr>
        <p:spPr/>
        <p:txBody>
          <a:bodyPr/>
          <a:lstStyle/>
          <a:p>
            <a:fld id="{75A8CA83-5A82-4145-A6AC-33E38FE67D01}" type="slidenum">
              <a:rPr lang="en-US" smtClean="0"/>
              <a:pPr/>
              <a:t>45</a:t>
            </a:fld>
            <a:endParaRPr lang="en-US"/>
          </a:p>
        </p:txBody>
      </p:sp>
      <p:sp>
        <p:nvSpPr>
          <p:cNvPr id="5" name="Footer Placeholder 4"/>
          <p:cNvSpPr>
            <a:spLocks noGrp="1"/>
          </p:cNvSpPr>
          <p:nvPr>
            <p:ph type="ftr" sz="quarter" idx="11"/>
          </p:nvPr>
        </p:nvSpPr>
        <p:spPr/>
        <p:txBody>
          <a:bodyPr/>
          <a:lstStyle/>
          <a:p>
            <a:r>
              <a:rPr lang="en-US" smtClean="0"/>
              <a:t>2 Aug 2010 -  Assyst, London</a:t>
            </a:r>
            <a:endParaRPr lang="en-US"/>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742950" y="-71462"/>
            <a:ext cx="8420100" cy="1143000"/>
          </a:xfrm>
        </p:spPr>
        <p:txBody>
          <a:bodyPr/>
          <a:lstStyle/>
          <a:p>
            <a:r>
              <a:rPr lang="fi-FI" dirty="0" smtClean="0"/>
              <a:t>Classical Approaches</a:t>
            </a:r>
            <a:endParaRPr lang="fi-FI" dirty="0"/>
          </a:p>
        </p:txBody>
      </p:sp>
      <p:sp>
        <p:nvSpPr>
          <p:cNvPr id="12291" name="Rectangle 3"/>
          <p:cNvSpPr>
            <a:spLocks noGrp="1" noChangeArrowheads="1"/>
          </p:cNvSpPr>
          <p:nvPr>
            <p:ph type="body" idx="1"/>
          </p:nvPr>
        </p:nvSpPr>
        <p:spPr>
          <a:xfrm>
            <a:off x="666720" y="785794"/>
            <a:ext cx="8420100" cy="714380"/>
          </a:xfrm>
        </p:spPr>
        <p:txBody>
          <a:bodyPr/>
          <a:lstStyle/>
          <a:p>
            <a:r>
              <a:rPr lang="fi-FI" dirty="0" smtClean="0"/>
              <a:t>Role Based Access Control (RBAC):</a:t>
            </a:r>
            <a:endParaRPr lang="fi-FI" dirty="0"/>
          </a:p>
        </p:txBody>
      </p:sp>
      <p:sp>
        <p:nvSpPr>
          <p:cNvPr id="12292" name="Text Box 4"/>
          <p:cNvSpPr txBox="1">
            <a:spLocks noChangeArrowheads="1"/>
          </p:cNvSpPr>
          <p:nvPr/>
        </p:nvSpPr>
        <p:spPr bwMode="auto">
          <a:xfrm>
            <a:off x="457200" y="3810000"/>
            <a:ext cx="8913840" cy="2507303"/>
          </a:xfrm>
          <a:prstGeom prst="rect">
            <a:avLst/>
          </a:prstGeom>
          <a:noFill/>
          <a:ln w="9525">
            <a:noFill/>
            <a:round/>
            <a:headEnd/>
            <a:tailEnd/>
          </a:ln>
          <a:effectLst/>
        </p:spPr>
        <p:txBody>
          <a:bodyPr lIns="0" tIns="23468" rIns="0" bIns="0">
            <a:prstTxWarp prst="textNoShape">
              <a:avLst/>
            </a:prstTxWarp>
          </a:bodyPr>
          <a:lstStyle/>
          <a:p>
            <a:pPr marL="820679" lvl="1" indent="-307755">
              <a:spcAft>
                <a:spcPts val="1081"/>
              </a:spcAft>
              <a:buSzPct val="45000"/>
              <a:buFont typeface="Wingdings" charset="2"/>
              <a:buChar char=""/>
              <a:tabLst>
                <a:tab pos="687922" algn="l"/>
                <a:tab pos="1375844" algn="l"/>
                <a:tab pos="2063767" algn="l"/>
                <a:tab pos="2751689" algn="l"/>
                <a:tab pos="3439611" algn="l"/>
                <a:tab pos="4127533" algn="l"/>
                <a:tab pos="4815455" algn="l"/>
                <a:tab pos="5503377" algn="l"/>
                <a:tab pos="6191300" algn="l"/>
                <a:tab pos="6879222" algn="l"/>
                <a:tab pos="7567144" algn="l"/>
                <a:tab pos="8255066" algn="l"/>
              </a:tabLst>
            </a:pPr>
            <a:r>
              <a:rPr lang="fi-FI" sz="2700" dirty="0" err="1">
                <a:solidFill>
                  <a:srgbClr val="000000"/>
                </a:solidFill>
                <a:ea typeface="DejaVu Sans" charset="0"/>
                <a:cs typeface="DejaVu Sans" charset="0"/>
              </a:rPr>
              <a:t>Advantages</a:t>
            </a:r>
            <a:r>
              <a:rPr lang="fi-FI" sz="2700" dirty="0">
                <a:solidFill>
                  <a:srgbClr val="000000"/>
                </a:solidFill>
                <a:ea typeface="DejaVu Sans" charset="0"/>
                <a:cs typeface="DejaVu Sans" charset="0"/>
              </a:rPr>
              <a:t>:</a:t>
            </a:r>
          </a:p>
          <a:p>
            <a:pPr marL="1231019" lvl="2" indent="-273057">
              <a:spcAft>
                <a:spcPts val="808"/>
              </a:spcAft>
              <a:buSzPct val="75000"/>
              <a:buFont typeface="Symbol" charset="2"/>
              <a:buChar char=""/>
              <a:tabLst>
                <a:tab pos="687922" algn="l"/>
                <a:tab pos="1375844" algn="l"/>
                <a:tab pos="2063767" algn="l"/>
                <a:tab pos="2751689" algn="l"/>
                <a:tab pos="3439611" algn="l"/>
                <a:tab pos="4127533" algn="l"/>
                <a:tab pos="4815455" algn="l"/>
                <a:tab pos="5503377" algn="l"/>
                <a:tab pos="6191300" algn="l"/>
                <a:tab pos="6879222" algn="l"/>
                <a:tab pos="7567144" algn="l"/>
                <a:tab pos="8255066" algn="l"/>
              </a:tabLst>
            </a:pPr>
            <a:r>
              <a:rPr lang="fi-FI" sz="2300" dirty="0" smtClean="0">
                <a:solidFill>
                  <a:srgbClr val="000000"/>
                </a:solidFill>
                <a:ea typeface="DejaVu Sans" charset="0"/>
                <a:cs typeface="DejaVu Sans" charset="0"/>
              </a:rPr>
              <a:t>Roles are intuitive concepts </a:t>
            </a:r>
            <a:r>
              <a:rPr lang="fi-FI" sz="2300" dirty="0">
                <a:solidFill>
                  <a:srgbClr val="000000"/>
                </a:solidFill>
                <a:ea typeface="DejaVu Sans" charset="0"/>
                <a:cs typeface="DejaVu Sans" charset="0"/>
              </a:rPr>
              <a:t>in organizations</a:t>
            </a:r>
          </a:p>
          <a:p>
            <a:pPr marL="1231019" lvl="2" indent="-273057">
              <a:spcAft>
                <a:spcPts val="808"/>
              </a:spcAft>
              <a:buSzPct val="75000"/>
              <a:buFont typeface="Symbol" charset="2"/>
              <a:buChar char=""/>
              <a:tabLst>
                <a:tab pos="687922" algn="l"/>
                <a:tab pos="1375844" algn="l"/>
                <a:tab pos="2063767" algn="l"/>
                <a:tab pos="2751689" algn="l"/>
                <a:tab pos="3439611" algn="l"/>
                <a:tab pos="4127533" algn="l"/>
                <a:tab pos="4815455" algn="l"/>
                <a:tab pos="5503377" algn="l"/>
                <a:tab pos="6191300" algn="l"/>
                <a:tab pos="6879222" algn="l"/>
                <a:tab pos="7567144" algn="l"/>
                <a:tab pos="8255066" algn="l"/>
              </a:tabLst>
            </a:pPr>
            <a:r>
              <a:rPr lang="fi-FI" sz="2300" dirty="0" smtClean="0">
                <a:solidFill>
                  <a:srgbClr val="000000"/>
                </a:solidFill>
                <a:ea typeface="DejaVu Sans" charset="0"/>
                <a:cs typeface="DejaVu Sans" charset="0"/>
              </a:rPr>
              <a:t>Users can easily be reassigned from one role </a:t>
            </a:r>
            <a:r>
              <a:rPr lang="fi-FI" sz="2300" dirty="0">
                <a:solidFill>
                  <a:srgbClr val="000000"/>
                </a:solidFill>
                <a:ea typeface="DejaVu Sans" charset="0"/>
                <a:cs typeface="DejaVu Sans" charset="0"/>
              </a:rPr>
              <a:t>to another</a:t>
            </a:r>
          </a:p>
          <a:p>
            <a:pPr marL="820679" lvl="1" indent="-307755">
              <a:spcAft>
                <a:spcPts val="1081"/>
              </a:spcAft>
              <a:buSzPct val="45000"/>
              <a:buFont typeface="Wingdings" charset="2"/>
              <a:buChar char=""/>
              <a:tabLst>
                <a:tab pos="687922" algn="l"/>
                <a:tab pos="1375844" algn="l"/>
                <a:tab pos="2063767" algn="l"/>
                <a:tab pos="2751689" algn="l"/>
                <a:tab pos="3439611" algn="l"/>
                <a:tab pos="4127533" algn="l"/>
                <a:tab pos="4815455" algn="l"/>
                <a:tab pos="5503377" algn="l"/>
                <a:tab pos="6191300" algn="l"/>
                <a:tab pos="6879222" algn="l"/>
                <a:tab pos="7567144" algn="l"/>
                <a:tab pos="8255066" algn="l"/>
              </a:tabLst>
            </a:pPr>
            <a:r>
              <a:rPr lang="fi-FI" sz="2700" dirty="0" err="1">
                <a:solidFill>
                  <a:srgbClr val="000000"/>
                </a:solidFill>
                <a:ea typeface="DejaVu Sans" charset="0"/>
                <a:cs typeface="DejaVu Sans" charset="0"/>
              </a:rPr>
              <a:t>Disadvantages</a:t>
            </a:r>
            <a:r>
              <a:rPr lang="fi-FI" sz="2700" dirty="0">
                <a:solidFill>
                  <a:srgbClr val="000000"/>
                </a:solidFill>
                <a:ea typeface="DejaVu Sans" charset="0"/>
                <a:cs typeface="DejaVu Sans" charset="0"/>
              </a:rPr>
              <a:t>:</a:t>
            </a:r>
          </a:p>
          <a:p>
            <a:pPr marL="1231019" lvl="2" indent="-273057">
              <a:spcAft>
                <a:spcPts val="808"/>
              </a:spcAft>
              <a:buSzPct val="75000"/>
              <a:buFont typeface="Symbol" charset="2"/>
              <a:buChar char=""/>
              <a:tabLst>
                <a:tab pos="687922" algn="l"/>
                <a:tab pos="1375844" algn="l"/>
                <a:tab pos="2063767" algn="l"/>
                <a:tab pos="2751689" algn="l"/>
                <a:tab pos="3439611" algn="l"/>
                <a:tab pos="4127533" algn="l"/>
                <a:tab pos="4815455" algn="l"/>
                <a:tab pos="5503377" algn="l"/>
                <a:tab pos="6191300" algn="l"/>
                <a:tab pos="6879222" algn="l"/>
                <a:tab pos="7567144" algn="l"/>
                <a:tab pos="8255066" algn="l"/>
              </a:tabLst>
            </a:pPr>
            <a:r>
              <a:rPr lang="fi-FI" sz="2300" dirty="0">
                <a:solidFill>
                  <a:srgbClr val="000000"/>
                </a:solidFill>
                <a:ea typeface="DejaVu Sans" charset="0"/>
                <a:cs typeface="DejaVu Sans" charset="0"/>
              </a:rPr>
              <a:t>Central </a:t>
            </a:r>
            <a:r>
              <a:rPr lang="fi-FI" sz="2300" dirty="0" smtClean="0">
                <a:solidFill>
                  <a:srgbClr val="000000"/>
                </a:solidFill>
                <a:ea typeface="DejaVu Sans" charset="0"/>
                <a:cs typeface="DejaVu Sans" charset="0"/>
              </a:rPr>
              <a:t>Administration has </a:t>
            </a:r>
            <a:r>
              <a:rPr lang="fi-FI" sz="2300" dirty="0">
                <a:solidFill>
                  <a:srgbClr val="000000"/>
                </a:solidFill>
                <a:ea typeface="DejaVu Sans" charset="0"/>
                <a:cs typeface="DejaVu Sans" charset="0"/>
              </a:rPr>
              <a:t>to </a:t>
            </a:r>
            <a:r>
              <a:rPr lang="fi-FI" sz="2300" dirty="0" smtClean="0">
                <a:solidFill>
                  <a:srgbClr val="000000"/>
                </a:solidFill>
                <a:ea typeface="DejaVu Sans" charset="0"/>
                <a:cs typeface="DejaVu Sans" charset="0"/>
              </a:rPr>
              <a:t>manage roles</a:t>
            </a:r>
            <a:endParaRPr lang="fi-FI" sz="2300" dirty="0">
              <a:solidFill>
                <a:srgbClr val="000000"/>
              </a:solidFill>
              <a:ea typeface="DejaVu Sans" charset="0"/>
              <a:cs typeface="DejaVu Sans" charset="0"/>
            </a:endParaRPr>
          </a:p>
          <a:p>
            <a:pPr marL="1231019" lvl="2" indent="-273057">
              <a:spcAft>
                <a:spcPts val="808"/>
              </a:spcAft>
              <a:buSzPct val="75000"/>
              <a:buFont typeface="Symbol" charset="2"/>
              <a:buChar char=""/>
              <a:tabLst>
                <a:tab pos="687922" algn="l"/>
                <a:tab pos="1375844" algn="l"/>
                <a:tab pos="2063767" algn="l"/>
                <a:tab pos="2751689" algn="l"/>
                <a:tab pos="3439611" algn="l"/>
                <a:tab pos="4127533" algn="l"/>
                <a:tab pos="4815455" algn="l"/>
                <a:tab pos="5503377" algn="l"/>
                <a:tab pos="6191300" algn="l"/>
                <a:tab pos="6879222" algn="l"/>
                <a:tab pos="7567144" algn="l"/>
                <a:tab pos="8255066" algn="l"/>
              </a:tabLst>
            </a:pPr>
            <a:r>
              <a:rPr lang="fi-FI" sz="2300" dirty="0" smtClean="0">
                <a:solidFill>
                  <a:srgbClr val="000000"/>
                </a:solidFill>
                <a:ea typeface="DejaVu Sans" charset="0"/>
                <a:cs typeface="DejaVu Sans" charset="0"/>
              </a:rPr>
              <a:t>Does not take </a:t>
            </a:r>
            <a:r>
              <a:rPr lang="fi-FI" sz="2300" dirty="0">
                <a:solidFill>
                  <a:srgbClr val="000000"/>
                </a:solidFill>
                <a:ea typeface="DejaVu Sans" charset="0"/>
                <a:cs typeface="DejaVu Sans" charset="0"/>
              </a:rPr>
              <a:t>into </a:t>
            </a:r>
            <a:r>
              <a:rPr lang="fi-FI" sz="2300" dirty="0" smtClean="0">
                <a:solidFill>
                  <a:srgbClr val="000000"/>
                </a:solidFill>
                <a:ea typeface="DejaVu Sans" charset="0"/>
                <a:cs typeface="DejaVu Sans" charset="0"/>
              </a:rPr>
              <a:t>account collaborative/social dynamics</a:t>
            </a:r>
            <a:endParaRPr lang="fi-FI" sz="2300" dirty="0">
              <a:solidFill>
                <a:srgbClr val="000000"/>
              </a:solidFill>
              <a:ea typeface="DejaVu Sans" charset="0"/>
              <a:cs typeface="DejaVu Sans" charset="0"/>
            </a:endParaRPr>
          </a:p>
        </p:txBody>
      </p:sp>
      <p:pic>
        <p:nvPicPr>
          <p:cNvPr id="21" name="Picture 2"/>
          <p:cNvPicPr>
            <a:picLocks noChangeAspect="1" noChangeArrowheads="1"/>
          </p:cNvPicPr>
          <p:nvPr/>
        </p:nvPicPr>
        <p:blipFill>
          <a:blip r:embed="rId3"/>
          <a:srcRect/>
          <a:stretch>
            <a:fillRect/>
          </a:stretch>
        </p:blipFill>
        <p:spPr bwMode="auto">
          <a:xfrm>
            <a:off x="738158" y="1571612"/>
            <a:ext cx="8472830" cy="2357454"/>
          </a:xfrm>
          <a:prstGeom prst="rect">
            <a:avLst/>
          </a:prstGeom>
          <a:noFill/>
          <a:ln w="9525">
            <a:noFill/>
            <a:miter lim="800000"/>
            <a:headEnd/>
            <a:tailEnd/>
          </a:ln>
          <a:effec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595282" y="214298"/>
            <a:ext cx="8567768" cy="1143000"/>
          </a:xfrm>
        </p:spPr>
        <p:txBody>
          <a:bodyPr>
            <a:normAutofit fontScale="90000"/>
          </a:bodyPr>
          <a:lstStyle/>
          <a:p>
            <a:r>
              <a:rPr lang="fi-FI" dirty="0" smtClean="0"/>
              <a:t>Access Control Based on Social Networks</a:t>
            </a:r>
            <a:endParaRPr lang="fi-FI" dirty="0"/>
          </a:p>
        </p:txBody>
      </p:sp>
      <p:sp>
        <p:nvSpPr>
          <p:cNvPr id="15363" name="Rectangle 3"/>
          <p:cNvSpPr>
            <a:spLocks noGrp="1" noChangeArrowheads="1"/>
          </p:cNvSpPr>
          <p:nvPr>
            <p:ph type="body" idx="1"/>
          </p:nvPr>
        </p:nvSpPr>
        <p:spPr>
          <a:xfrm>
            <a:off x="742950" y="1500174"/>
            <a:ext cx="8420100" cy="4114800"/>
          </a:xfrm>
        </p:spPr>
        <p:txBody>
          <a:bodyPr/>
          <a:lstStyle/>
          <a:p>
            <a:r>
              <a:rPr lang="en-GB" sz="2800" dirty="0" smtClean="0"/>
              <a:t>Objects have owners (or publishers)</a:t>
            </a:r>
          </a:p>
          <a:p>
            <a:r>
              <a:rPr lang="en-GB" sz="2800" dirty="0" smtClean="0"/>
              <a:t>Owners are part of a social network and define access policies based on the network information</a:t>
            </a:r>
          </a:p>
          <a:p>
            <a:pPr>
              <a:buNone/>
            </a:pPr>
            <a:endParaRPr lang="en-GB" sz="2800" dirty="0"/>
          </a:p>
        </p:txBody>
      </p:sp>
      <p:pic>
        <p:nvPicPr>
          <p:cNvPr id="3074" name="Picture 2"/>
          <p:cNvPicPr>
            <a:picLocks noChangeAspect="1" noChangeArrowheads="1"/>
          </p:cNvPicPr>
          <p:nvPr/>
        </p:nvPicPr>
        <p:blipFill>
          <a:blip r:embed="rId3"/>
          <a:srcRect/>
          <a:stretch>
            <a:fillRect/>
          </a:stretch>
        </p:blipFill>
        <p:spPr bwMode="auto">
          <a:xfrm>
            <a:off x="1647846" y="3286124"/>
            <a:ext cx="6305550" cy="2981325"/>
          </a:xfrm>
          <a:prstGeom prst="rect">
            <a:avLst/>
          </a:prstGeom>
          <a:noFill/>
          <a:ln w="9525">
            <a:noFill/>
            <a:miter lim="800000"/>
            <a:headEnd/>
            <a:tailEnd/>
          </a:ln>
          <a:effec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0"/>
            <a:ext cx="8420100" cy="1143000"/>
          </a:xfrm>
        </p:spPr>
        <p:txBody>
          <a:bodyPr/>
          <a:lstStyle/>
          <a:p>
            <a:r>
              <a:rPr lang="pt-PT" dirty="0" smtClean="0"/>
              <a:t>EM 2.0 Software </a:t>
            </a:r>
            <a:r>
              <a:rPr lang="pt-PT" dirty="0" err="1" smtClean="0"/>
              <a:t>Components</a:t>
            </a:r>
            <a:endParaRPr lang="pt-PT" dirty="0"/>
          </a:p>
        </p:txBody>
      </p:sp>
      <p:sp>
        <p:nvSpPr>
          <p:cNvPr id="3" name="Content Placeholder 2"/>
          <p:cNvSpPr>
            <a:spLocks noGrp="1"/>
          </p:cNvSpPr>
          <p:nvPr>
            <p:ph idx="1"/>
          </p:nvPr>
        </p:nvSpPr>
        <p:spPr>
          <a:xfrm>
            <a:off x="762000" y="1219200"/>
            <a:ext cx="8001000" cy="4495800"/>
          </a:xfrm>
        </p:spPr>
        <p:txBody>
          <a:bodyPr>
            <a:normAutofit/>
          </a:bodyPr>
          <a:lstStyle/>
          <a:p>
            <a:r>
              <a:rPr lang="en-US" dirty="0" smtClean="0"/>
              <a:t>Fedora Commons </a:t>
            </a:r>
            <a:r>
              <a:rPr lang="en-US" dirty="0" smtClean="0"/>
              <a:t>3.4 </a:t>
            </a:r>
            <a:r>
              <a:rPr lang="en-US" dirty="0" smtClean="0"/>
              <a:t>- main features of the repository. </a:t>
            </a:r>
          </a:p>
          <a:p>
            <a:pPr lvl="1"/>
            <a:r>
              <a:rPr lang="en-US" dirty="0" smtClean="0"/>
              <a:t>Mediator services </a:t>
            </a:r>
            <a:r>
              <a:rPr lang="en-US" dirty="0" err="1" smtClean="0"/>
              <a:t>reimplemented</a:t>
            </a:r>
            <a:r>
              <a:rPr lang="en-US" dirty="0" smtClean="0"/>
              <a:t>. </a:t>
            </a:r>
            <a:r>
              <a:rPr lang="en-US" dirty="0" err="1" smtClean="0"/>
              <a:t>Webservices</a:t>
            </a:r>
            <a:r>
              <a:rPr lang="en-US" dirty="0" smtClean="0"/>
              <a:t> </a:t>
            </a:r>
            <a:r>
              <a:rPr lang="en-US" dirty="0" smtClean="0"/>
              <a:t>provided by </a:t>
            </a:r>
            <a:r>
              <a:rPr lang="en-US" dirty="0" smtClean="0"/>
              <a:t>FC invoked directly.</a:t>
            </a:r>
          </a:p>
          <a:p>
            <a:r>
              <a:rPr lang="en-US" dirty="0" smtClean="0"/>
              <a:t>Access control in the platform</a:t>
            </a:r>
          </a:p>
          <a:p>
            <a:pPr lvl="1"/>
            <a:r>
              <a:rPr lang="en-US" dirty="0" smtClean="0"/>
              <a:t>XACML + LDAP (Tuttle et al. 2004)</a:t>
            </a:r>
          </a:p>
          <a:p>
            <a:pPr lvl="1"/>
            <a:r>
              <a:rPr lang="en-US" dirty="0" err="1" smtClean="0"/>
              <a:t>Shibolleth</a:t>
            </a:r>
            <a:r>
              <a:rPr lang="en-US" dirty="0" smtClean="0"/>
              <a:t> (identity management).</a:t>
            </a:r>
            <a:r>
              <a:rPr lang="en-US" dirty="0" smtClean="0"/>
              <a:t> </a:t>
            </a:r>
          </a:p>
          <a:p>
            <a:pPr lvl="1"/>
            <a:r>
              <a:rPr lang="en-US" b="1" dirty="0" smtClean="0"/>
              <a:t>Access Control Based on Social </a:t>
            </a:r>
            <a:r>
              <a:rPr lang="en-US" b="1" dirty="0" smtClean="0"/>
              <a:t>Networks</a:t>
            </a:r>
            <a:endParaRPr lang="en-US" b="1" dirty="0" smtClean="0"/>
          </a:p>
          <a:p>
            <a:r>
              <a:rPr lang="en-US" b="1" dirty="0" smtClean="0"/>
              <a:t>Front</a:t>
            </a:r>
            <a:r>
              <a:rPr lang="en-US" b="1" dirty="0" smtClean="0"/>
              <a:t>-end based in the </a:t>
            </a:r>
            <a:r>
              <a:rPr lang="en-US" b="1" dirty="0" err="1" smtClean="0"/>
              <a:t>Drupal</a:t>
            </a:r>
            <a:r>
              <a:rPr lang="en-US" b="1" dirty="0" smtClean="0"/>
              <a:t> CMS</a:t>
            </a:r>
          </a:p>
          <a:p>
            <a:pPr lvl="1"/>
            <a:r>
              <a:rPr lang="en-US" dirty="0" smtClean="0"/>
              <a:t>Integrated forum</a:t>
            </a:r>
            <a:endParaRPr lang="pt-PT" dirty="0"/>
          </a:p>
        </p:txBody>
      </p:sp>
      <p:sp>
        <p:nvSpPr>
          <p:cNvPr id="6" name="Slide Number Placeholder 5"/>
          <p:cNvSpPr>
            <a:spLocks noGrp="1"/>
          </p:cNvSpPr>
          <p:nvPr>
            <p:ph type="sldNum" sz="quarter" idx="12"/>
          </p:nvPr>
        </p:nvSpPr>
        <p:spPr/>
        <p:txBody>
          <a:bodyPr/>
          <a:lstStyle/>
          <a:p>
            <a:fld id="{75A8CA83-5A82-4145-A6AC-33E38FE67D01}" type="slidenum">
              <a:rPr lang="en-US" smtClean="0"/>
              <a:pPr/>
              <a:t>48</a:t>
            </a:fld>
            <a:endParaRPr lang="en-US" dirty="0"/>
          </a:p>
        </p:txBody>
      </p:sp>
      <p:pic>
        <p:nvPicPr>
          <p:cNvPr id="7" name="Picture 6"/>
          <p:cNvPicPr>
            <a:picLocks noChangeAspect="1"/>
          </p:cNvPicPr>
          <p:nvPr/>
        </p:nvPicPr>
        <p:blipFill>
          <a:blip r:embed="rId2"/>
          <a:stretch>
            <a:fillRect/>
          </a:stretch>
        </p:blipFill>
        <p:spPr>
          <a:xfrm rot="16200000">
            <a:off x="-2419350" y="3181350"/>
            <a:ext cx="5842000" cy="1003300"/>
          </a:xfrm>
          <a:prstGeom prst="rect">
            <a:avLst/>
          </a:prstGeom>
        </p:spPr>
      </p:pic>
      <p:pic>
        <p:nvPicPr>
          <p:cNvPr id="9" name="Picture 8"/>
          <p:cNvPicPr>
            <a:picLocks noChangeAspect="1"/>
          </p:cNvPicPr>
          <p:nvPr/>
        </p:nvPicPr>
        <p:blipFill>
          <a:blip r:embed="rId3"/>
          <a:stretch>
            <a:fillRect/>
          </a:stretch>
        </p:blipFill>
        <p:spPr>
          <a:xfrm>
            <a:off x="5181600" y="4724400"/>
            <a:ext cx="1244600" cy="1418844"/>
          </a:xfrm>
          <a:prstGeom prst="rect">
            <a:avLst/>
          </a:prstGeom>
        </p:spPr>
      </p:pic>
      <p:sp>
        <p:nvSpPr>
          <p:cNvPr id="11" name="Footer Placeholder 10"/>
          <p:cNvSpPr>
            <a:spLocks noGrp="1"/>
          </p:cNvSpPr>
          <p:nvPr>
            <p:ph type="ftr" sz="quarter" idx="11"/>
          </p:nvPr>
        </p:nvSpPr>
        <p:spPr/>
        <p:txBody>
          <a:bodyPr/>
          <a:lstStyle/>
          <a:p>
            <a:r>
              <a:rPr lang="en-US" smtClean="0"/>
              <a:t>15 Mar 2011 -  2nd Epiwork Review Brussels</a:t>
            </a:r>
            <a:endParaRPr 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8420100" cy="1143000"/>
          </a:xfrm>
        </p:spPr>
        <p:txBody>
          <a:bodyPr/>
          <a:lstStyle/>
          <a:p>
            <a:r>
              <a:rPr lang="pt-PT" dirty="0" smtClean="0"/>
              <a:t>EM 2.0 </a:t>
            </a:r>
            <a:r>
              <a:rPr lang="pt-PT" dirty="0" err="1" smtClean="0"/>
              <a:t>Mock-up</a:t>
            </a:r>
            <a:r>
              <a:rPr lang="pt-PT" dirty="0" smtClean="0"/>
              <a:t> interface</a:t>
            </a:r>
            <a:endParaRPr lang="pt-PT" dirty="0"/>
          </a:p>
        </p:txBody>
      </p:sp>
      <p:sp>
        <p:nvSpPr>
          <p:cNvPr id="3" name="Footer Placeholder 2"/>
          <p:cNvSpPr>
            <a:spLocks noGrp="1"/>
          </p:cNvSpPr>
          <p:nvPr>
            <p:ph type="ftr" sz="quarter" idx="11"/>
          </p:nvPr>
        </p:nvSpPr>
        <p:spPr/>
        <p:txBody>
          <a:bodyPr/>
          <a:lstStyle/>
          <a:p>
            <a:r>
              <a:rPr lang="en-US" smtClean="0"/>
              <a:t>15 Mar 2011 -  2nd Epiwork Review Brussels</a:t>
            </a:r>
            <a:endParaRPr lang="en-US"/>
          </a:p>
        </p:txBody>
      </p:sp>
      <p:sp>
        <p:nvSpPr>
          <p:cNvPr id="4" name="Slide Number Placeholder 3"/>
          <p:cNvSpPr>
            <a:spLocks noGrp="1"/>
          </p:cNvSpPr>
          <p:nvPr>
            <p:ph type="sldNum" sz="quarter" idx="12"/>
          </p:nvPr>
        </p:nvSpPr>
        <p:spPr/>
        <p:txBody>
          <a:bodyPr/>
          <a:lstStyle/>
          <a:p>
            <a:fld id="{75A8CA83-5A82-4145-A6AC-33E38FE67D01}" type="slidenum">
              <a:rPr lang="en-US" smtClean="0"/>
              <a:pPr/>
              <a:t>49</a:t>
            </a:fld>
            <a:endParaRPr lang="en-US"/>
          </a:p>
        </p:txBody>
      </p:sp>
      <p:pic>
        <p:nvPicPr>
          <p:cNvPr id="6" name="Picture 5"/>
          <p:cNvPicPr>
            <a:picLocks noChangeAspect="1"/>
          </p:cNvPicPr>
          <p:nvPr/>
        </p:nvPicPr>
        <p:blipFill>
          <a:blip r:embed="rId2"/>
          <a:stretch>
            <a:fillRect/>
          </a:stretch>
        </p:blipFill>
        <p:spPr>
          <a:xfrm>
            <a:off x="2082800" y="1033469"/>
            <a:ext cx="7518400" cy="5519731"/>
          </a:xfrm>
          <a:prstGeom prst="rect">
            <a:avLst/>
          </a:prstGeom>
        </p:spPr>
      </p:pic>
      <p:sp>
        <p:nvSpPr>
          <p:cNvPr id="8" name="Rectangle 7"/>
          <p:cNvSpPr/>
          <p:nvPr/>
        </p:nvSpPr>
        <p:spPr>
          <a:xfrm rot="16200000">
            <a:off x="-1102360" y="3312160"/>
            <a:ext cx="4876800" cy="538480"/>
          </a:xfrm>
          <a:prstGeom prst="rect">
            <a:avLst/>
          </a:prstGeom>
          <a:ln/>
        </p:spPr>
        <p:style>
          <a:lnRef idx="1">
            <a:schemeClr val="accent1"/>
          </a:lnRef>
          <a:fillRef idx="3">
            <a:schemeClr val="accent1"/>
          </a:fillRef>
          <a:effectRef idx="2">
            <a:schemeClr val="accent1"/>
          </a:effectRef>
          <a:fontRef idx="minor">
            <a:schemeClr val="lt1"/>
          </a:fontRef>
        </p:style>
        <p:txBody>
          <a:bodyPr/>
          <a:lstStyle/>
          <a:p>
            <a:r>
              <a:rPr lang="pt-PT" dirty="0" smtClean="0"/>
              <a:t>http://v2.epimarketplace.net/</a:t>
            </a:r>
            <a:r>
              <a:rPr lang="pt-PT" dirty="0" err="1" smtClean="0"/>
              <a:t>mockup</a:t>
            </a:r>
            <a:endParaRPr lang="pt-PT"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descr="Picture 7.png"/>
          <p:cNvPicPr>
            <a:picLocks noChangeAspect="1"/>
          </p:cNvPicPr>
          <p:nvPr/>
        </p:nvPicPr>
        <p:blipFill>
          <a:blip r:embed="rId2"/>
          <a:stretch>
            <a:fillRect/>
          </a:stretch>
        </p:blipFill>
        <p:spPr>
          <a:xfrm>
            <a:off x="457200" y="1582326"/>
            <a:ext cx="9122726" cy="4437474"/>
          </a:xfrm>
          <a:prstGeom prst="rect">
            <a:avLst/>
          </a:prstGeom>
        </p:spPr>
      </p:pic>
      <p:sp>
        <p:nvSpPr>
          <p:cNvPr id="2" name="Title 1"/>
          <p:cNvSpPr>
            <a:spLocks noGrp="1"/>
          </p:cNvSpPr>
          <p:nvPr>
            <p:ph type="title"/>
          </p:nvPr>
        </p:nvSpPr>
        <p:spPr>
          <a:xfrm>
            <a:off x="762000" y="228600"/>
            <a:ext cx="8420100" cy="1143000"/>
          </a:xfrm>
        </p:spPr>
        <p:txBody>
          <a:bodyPr/>
          <a:lstStyle/>
          <a:p>
            <a:r>
              <a:rPr lang="pt-PT" sz="3600" dirty="0" err="1" smtClean="0"/>
              <a:t>Other</a:t>
            </a:r>
            <a:r>
              <a:rPr lang="pt-PT" sz="3600" dirty="0" smtClean="0"/>
              <a:t> Internet </a:t>
            </a:r>
            <a:r>
              <a:rPr lang="pt-PT" sz="3600" dirty="0" err="1" smtClean="0"/>
              <a:t>Monitoring</a:t>
            </a:r>
            <a:r>
              <a:rPr lang="pt-PT" sz="3600" dirty="0" smtClean="0"/>
              <a:t> </a:t>
            </a:r>
            <a:r>
              <a:rPr lang="pt-PT" sz="3600" dirty="0" err="1" smtClean="0"/>
              <a:t>Sources</a:t>
            </a:r>
            <a:endParaRPr lang="pt-PT" sz="3600" dirty="0"/>
          </a:p>
        </p:txBody>
      </p:sp>
      <p:sp>
        <p:nvSpPr>
          <p:cNvPr id="6" name="Footer Placeholder 5"/>
          <p:cNvSpPr>
            <a:spLocks noGrp="1"/>
          </p:cNvSpPr>
          <p:nvPr>
            <p:ph type="ftr" sz="quarter" idx="11"/>
          </p:nvPr>
        </p:nvSpPr>
        <p:spPr/>
        <p:txBody>
          <a:bodyPr/>
          <a:lstStyle/>
          <a:p>
            <a:r>
              <a:rPr lang="en-US" smtClean="0"/>
              <a:t>15 Mar 2011 -  2nd Epiwork Review Brussels</a:t>
            </a:r>
            <a:endParaRPr lang="en-US" dirty="0"/>
          </a:p>
        </p:txBody>
      </p:sp>
      <p:sp>
        <p:nvSpPr>
          <p:cNvPr id="4" name="Slide Number Placeholder 3"/>
          <p:cNvSpPr>
            <a:spLocks noGrp="1"/>
          </p:cNvSpPr>
          <p:nvPr>
            <p:ph type="sldNum" sz="quarter" idx="12"/>
          </p:nvPr>
        </p:nvSpPr>
        <p:spPr/>
        <p:txBody>
          <a:bodyPr/>
          <a:lstStyle/>
          <a:p>
            <a:fld id="{75A8CA83-5A82-4145-A6AC-33E38FE67D01}" type="slidenum">
              <a:rPr lang="en-US" smtClean="0"/>
              <a:pPr/>
              <a:t>5</a:t>
            </a:fld>
            <a:endParaRPr lang="en-US"/>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WP3 SWOT </a:t>
            </a:r>
            <a:r>
              <a:rPr lang="pt-PT" dirty="0" err="1" smtClean="0"/>
              <a:t>Analysis</a:t>
            </a:r>
            <a:r>
              <a:rPr lang="pt-PT" dirty="0" smtClean="0"/>
              <a:t> </a:t>
            </a:r>
            <a:endParaRPr lang="pt-PT" dirty="0"/>
          </a:p>
        </p:txBody>
      </p:sp>
      <p:sp>
        <p:nvSpPr>
          <p:cNvPr id="8" name="Text Placeholder 7"/>
          <p:cNvSpPr>
            <a:spLocks noGrp="1"/>
          </p:cNvSpPr>
          <p:nvPr>
            <p:ph type="body" idx="1"/>
          </p:nvPr>
        </p:nvSpPr>
        <p:spPr/>
        <p:txBody>
          <a:bodyPr/>
          <a:lstStyle/>
          <a:p>
            <a:r>
              <a:rPr lang="pt-PT" dirty="0" err="1" smtClean="0"/>
              <a:t>Strengths</a:t>
            </a:r>
            <a:endParaRPr lang="pt-PT" dirty="0"/>
          </a:p>
        </p:txBody>
      </p:sp>
      <p:sp>
        <p:nvSpPr>
          <p:cNvPr id="9" name="Content Placeholder 8"/>
          <p:cNvSpPr>
            <a:spLocks noGrp="1"/>
          </p:cNvSpPr>
          <p:nvPr>
            <p:ph sz="half" idx="2"/>
          </p:nvPr>
        </p:nvSpPr>
        <p:spPr/>
        <p:txBody>
          <a:bodyPr/>
          <a:lstStyle/>
          <a:p>
            <a:r>
              <a:rPr lang="pt-PT" dirty="0" err="1" smtClean="0"/>
              <a:t>Epiwork-driven</a:t>
            </a:r>
            <a:r>
              <a:rPr lang="pt-PT" dirty="0" smtClean="0"/>
              <a:t> EM</a:t>
            </a:r>
          </a:p>
          <a:p>
            <a:r>
              <a:rPr lang="pt-PT" dirty="0" err="1" smtClean="0"/>
              <a:t>Standards-based</a:t>
            </a:r>
            <a:endParaRPr lang="pt-PT" dirty="0" smtClean="0"/>
          </a:p>
          <a:p>
            <a:r>
              <a:rPr lang="pt-PT" dirty="0" err="1" smtClean="0"/>
              <a:t>Open</a:t>
            </a:r>
            <a:r>
              <a:rPr lang="pt-PT" dirty="0" smtClean="0"/>
              <a:t> </a:t>
            </a:r>
            <a:r>
              <a:rPr lang="pt-PT" dirty="0" err="1" smtClean="0"/>
              <a:t>Source</a:t>
            </a:r>
            <a:r>
              <a:rPr lang="pt-PT" dirty="0" smtClean="0"/>
              <a:t> modules</a:t>
            </a:r>
          </a:p>
          <a:p>
            <a:r>
              <a:rPr lang="pt-PT" dirty="0" err="1" smtClean="0"/>
              <a:t>Supported</a:t>
            </a:r>
            <a:r>
              <a:rPr lang="pt-PT" dirty="0" smtClean="0"/>
              <a:t> (</a:t>
            </a:r>
            <a:r>
              <a:rPr lang="pt-PT" dirty="0" err="1" smtClean="0"/>
              <a:t>until</a:t>
            </a:r>
            <a:r>
              <a:rPr lang="pt-PT" dirty="0" smtClean="0"/>
              <a:t> 2012)</a:t>
            </a:r>
          </a:p>
        </p:txBody>
      </p:sp>
      <p:sp>
        <p:nvSpPr>
          <p:cNvPr id="10" name="Text Placeholder 9"/>
          <p:cNvSpPr>
            <a:spLocks noGrp="1"/>
          </p:cNvSpPr>
          <p:nvPr>
            <p:ph type="body" sz="quarter" idx="3"/>
          </p:nvPr>
        </p:nvSpPr>
        <p:spPr/>
        <p:txBody>
          <a:bodyPr/>
          <a:lstStyle/>
          <a:p>
            <a:r>
              <a:rPr lang="pt-PT" dirty="0" err="1" smtClean="0"/>
              <a:t>Weaknesses</a:t>
            </a:r>
            <a:endParaRPr lang="pt-PT" dirty="0"/>
          </a:p>
        </p:txBody>
      </p:sp>
      <p:sp>
        <p:nvSpPr>
          <p:cNvPr id="11" name="Content Placeholder 10"/>
          <p:cNvSpPr>
            <a:spLocks noGrp="1"/>
          </p:cNvSpPr>
          <p:nvPr>
            <p:ph sz="quarter" idx="4"/>
          </p:nvPr>
        </p:nvSpPr>
        <p:spPr/>
        <p:txBody>
          <a:bodyPr/>
          <a:lstStyle/>
          <a:p>
            <a:r>
              <a:rPr lang="pt-PT" b="1" dirty="0" err="1" smtClean="0"/>
              <a:t>Unpopulated</a:t>
            </a:r>
            <a:r>
              <a:rPr lang="pt-PT" b="1" dirty="0" smtClean="0"/>
              <a:t> EM</a:t>
            </a:r>
          </a:p>
          <a:p>
            <a:r>
              <a:rPr lang="pt-PT" dirty="0" err="1" smtClean="0"/>
              <a:t>Looking</a:t>
            </a:r>
            <a:r>
              <a:rPr lang="pt-PT" dirty="0" smtClean="0"/>
              <a:t> for </a:t>
            </a:r>
            <a:r>
              <a:rPr lang="pt-PT" dirty="0" err="1" smtClean="0"/>
              <a:t>the</a:t>
            </a:r>
            <a:r>
              <a:rPr lang="pt-PT" dirty="0" smtClean="0"/>
              <a:t> </a:t>
            </a:r>
            <a:r>
              <a:rPr lang="pt-PT" dirty="0" err="1" smtClean="0"/>
              <a:t>right</a:t>
            </a:r>
            <a:r>
              <a:rPr lang="pt-PT" dirty="0" smtClean="0"/>
              <a:t> policies</a:t>
            </a:r>
          </a:p>
          <a:p>
            <a:r>
              <a:rPr lang="pt-PT" dirty="0" err="1" smtClean="0"/>
              <a:t>What</a:t>
            </a:r>
            <a:r>
              <a:rPr lang="pt-PT" dirty="0" smtClean="0"/>
              <a:t> are </a:t>
            </a:r>
            <a:r>
              <a:rPr lang="pt-PT" dirty="0" err="1" smtClean="0"/>
              <a:t>the</a:t>
            </a:r>
            <a:r>
              <a:rPr lang="pt-PT" dirty="0" smtClean="0"/>
              <a:t> incentives?</a:t>
            </a:r>
          </a:p>
          <a:p>
            <a:r>
              <a:rPr lang="pt-PT" dirty="0" smtClean="0"/>
              <a:t>Interfaces to WP4 </a:t>
            </a:r>
            <a:r>
              <a:rPr lang="pt-PT" dirty="0" err="1" smtClean="0"/>
              <a:t>and</a:t>
            </a:r>
            <a:r>
              <a:rPr lang="pt-PT" dirty="0" smtClean="0"/>
              <a:t> WP5?</a:t>
            </a:r>
          </a:p>
          <a:p>
            <a:pPr>
              <a:buNone/>
            </a:pPr>
            <a:endParaRPr lang="pt-PT" dirty="0" smtClean="0"/>
          </a:p>
          <a:p>
            <a:endParaRPr lang="pt-PT" dirty="0"/>
          </a:p>
        </p:txBody>
      </p:sp>
      <p:sp>
        <p:nvSpPr>
          <p:cNvPr id="4" name="Footer Placeholder 3"/>
          <p:cNvSpPr>
            <a:spLocks noGrp="1"/>
          </p:cNvSpPr>
          <p:nvPr>
            <p:ph type="ftr" sz="quarter" idx="11"/>
          </p:nvPr>
        </p:nvSpPr>
        <p:spPr/>
        <p:txBody>
          <a:bodyPr/>
          <a:lstStyle/>
          <a:p>
            <a:r>
              <a:rPr lang="en-US" smtClean="0"/>
              <a:t>15 Mar 2011 -  2nd Epiwork Review Brussels</a:t>
            </a:r>
            <a:endParaRPr lang="pt-BR" dirty="0"/>
          </a:p>
        </p:txBody>
      </p:sp>
      <p:sp>
        <p:nvSpPr>
          <p:cNvPr id="5" name="Slide Number Placeholder 4"/>
          <p:cNvSpPr>
            <a:spLocks noGrp="1"/>
          </p:cNvSpPr>
          <p:nvPr>
            <p:ph type="sldNum" sz="quarter" idx="12"/>
          </p:nvPr>
        </p:nvSpPr>
        <p:spPr/>
        <p:txBody>
          <a:bodyPr/>
          <a:lstStyle/>
          <a:p>
            <a:fld id="{3C86464C-A287-8948-B766-CCF42A75DB07}" type="slidenum">
              <a:rPr lang="en-US" smtClean="0"/>
              <a:pPr/>
              <a:t>50</a:t>
            </a:fld>
            <a:endParaRPr lang="en-US"/>
          </a:p>
        </p:txBody>
      </p:sp>
      <p:sp>
        <p:nvSpPr>
          <p:cNvPr id="12" name="Rounded Rectangle 11"/>
          <p:cNvSpPr/>
          <p:nvPr/>
        </p:nvSpPr>
        <p:spPr bwMode="auto">
          <a:xfrm rot="20048431">
            <a:off x="5136693" y="4731166"/>
            <a:ext cx="3376093" cy="872859"/>
          </a:xfrm>
          <a:prstGeom prst="roundRect">
            <a:avLst/>
          </a:prstGeom>
          <a:noFill/>
          <a:ln w="57150" cap="flat" cmpd="sng" algn="ctr">
            <a:solidFill>
              <a:srgbClr val="FF0000"/>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pt-PT" sz="3200" b="1" i="0" u="none" strike="noStrike" cap="none" normalizeH="0" baseline="0" dirty="0" err="1" smtClean="0">
                <a:ln>
                  <a:noFill/>
                </a:ln>
                <a:solidFill>
                  <a:srgbClr val="FF0000"/>
                </a:solidFill>
                <a:effectLst/>
                <a:latin typeface="Arial"/>
                <a:cs typeface="Arial"/>
              </a:rPr>
              <a:t>Unchanged</a:t>
            </a:r>
            <a:r>
              <a:rPr kumimoji="0" lang="pt-PT" sz="3200" b="1" i="0" u="none" strike="noStrike" cap="none" normalizeH="0" baseline="0" dirty="0" smtClean="0">
                <a:ln>
                  <a:noFill/>
                </a:ln>
                <a:solidFill>
                  <a:srgbClr val="FF0000"/>
                </a:solidFill>
                <a:effectLst/>
                <a:latin typeface="Arial"/>
                <a:cs typeface="Arial"/>
              </a:rPr>
              <a:t> !</a:t>
            </a:r>
            <a:endParaRPr kumimoji="0" lang="pt-PT" sz="3200" b="1" i="0" u="none" strike="noStrike" cap="none" normalizeH="0" baseline="0" dirty="0">
              <a:ln>
                <a:noFill/>
              </a:ln>
              <a:solidFill>
                <a:srgbClr val="FF0000"/>
              </a:solidFill>
              <a:effectLst/>
              <a:latin typeface="Arial"/>
              <a:cs typeface="Arial"/>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WP3 SWOT </a:t>
            </a:r>
            <a:r>
              <a:rPr lang="pt-PT" dirty="0" err="1" smtClean="0"/>
              <a:t>Analysis</a:t>
            </a:r>
            <a:r>
              <a:rPr lang="pt-PT" dirty="0" smtClean="0"/>
              <a:t> </a:t>
            </a:r>
            <a:endParaRPr lang="pt-PT" dirty="0"/>
          </a:p>
        </p:txBody>
      </p:sp>
      <p:sp>
        <p:nvSpPr>
          <p:cNvPr id="8" name="Text Placeholder 7"/>
          <p:cNvSpPr>
            <a:spLocks noGrp="1"/>
          </p:cNvSpPr>
          <p:nvPr>
            <p:ph type="body" idx="1"/>
          </p:nvPr>
        </p:nvSpPr>
        <p:spPr/>
        <p:txBody>
          <a:bodyPr/>
          <a:lstStyle/>
          <a:p>
            <a:r>
              <a:rPr lang="pt-PT" dirty="0" err="1" smtClean="0"/>
              <a:t>Opportunities</a:t>
            </a:r>
            <a:endParaRPr lang="pt-PT" dirty="0"/>
          </a:p>
        </p:txBody>
      </p:sp>
      <p:sp>
        <p:nvSpPr>
          <p:cNvPr id="9" name="Content Placeholder 8"/>
          <p:cNvSpPr>
            <a:spLocks noGrp="1"/>
          </p:cNvSpPr>
          <p:nvPr>
            <p:ph sz="half" idx="2"/>
          </p:nvPr>
        </p:nvSpPr>
        <p:spPr/>
        <p:txBody>
          <a:bodyPr/>
          <a:lstStyle/>
          <a:p>
            <a:r>
              <a:rPr lang="pt-PT" dirty="0" err="1" smtClean="0"/>
              <a:t>Epiwork</a:t>
            </a:r>
            <a:r>
              <a:rPr lang="pt-PT" dirty="0" smtClean="0"/>
              <a:t> </a:t>
            </a:r>
            <a:r>
              <a:rPr lang="pt-PT" dirty="0" err="1" smtClean="0"/>
              <a:t>testbed</a:t>
            </a:r>
            <a:endParaRPr lang="pt-PT" dirty="0" smtClean="0"/>
          </a:p>
          <a:p>
            <a:r>
              <a:rPr lang="pt-PT" dirty="0" err="1" smtClean="0"/>
              <a:t>Creation</a:t>
            </a:r>
            <a:r>
              <a:rPr lang="pt-PT" dirty="0" smtClean="0"/>
              <a:t> </a:t>
            </a:r>
            <a:r>
              <a:rPr lang="pt-PT" dirty="0" err="1" smtClean="0"/>
              <a:t>of</a:t>
            </a:r>
            <a:r>
              <a:rPr lang="pt-PT" dirty="0" smtClean="0"/>
              <a:t> a </a:t>
            </a:r>
            <a:r>
              <a:rPr lang="pt-PT" dirty="0" err="1" smtClean="0"/>
              <a:t>baseline</a:t>
            </a:r>
            <a:r>
              <a:rPr lang="pt-PT" dirty="0" smtClean="0"/>
              <a:t> for </a:t>
            </a:r>
            <a:r>
              <a:rPr lang="pt-PT" dirty="0" err="1" smtClean="0"/>
              <a:t>epidemic</a:t>
            </a:r>
            <a:r>
              <a:rPr lang="pt-PT" dirty="0" smtClean="0"/>
              <a:t> </a:t>
            </a:r>
            <a:r>
              <a:rPr lang="pt-PT" dirty="0" err="1" smtClean="0"/>
              <a:t>modelling</a:t>
            </a:r>
            <a:endParaRPr lang="pt-PT" dirty="0" smtClean="0"/>
          </a:p>
          <a:p>
            <a:r>
              <a:rPr lang="pt-PT" dirty="0" err="1" smtClean="0"/>
              <a:t>Showcase</a:t>
            </a:r>
            <a:r>
              <a:rPr lang="pt-PT" dirty="0" smtClean="0"/>
              <a:t> for </a:t>
            </a:r>
            <a:r>
              <a:rPr lang="pt-PT" dirty="0" err="1" smtClean="0"/>
              <a:t>partners</a:t>
            </a:r>
            <a:r>
              <a:rPr lang="pt-PT" dirty="0" smtClean="0"/>
              <a:t>’ outputs</a:t>
            </a:r>
            <a:endParaRPr lang="pt-PT" dirty="0"/>
          </a:p>
        </p:txBody>
      </p:sp>
      <p:sp>
        <p:nvSpPr>
          <p:cNvPr id="10" name="Text Placeholder 9"/>
          <p:cNvSpPr>
            <a:spLocks noGrp="1"/>
          </p:cNvSpPr>
          <p:nvPr>
            <p:ph type="body" sz="quarter" idx="3"/>
          </p:nvPr>
        </p:nvSpPr>
        <p:spPr/>
        <p:txBody>
          <a:bodyPr/>
          <a:lstStyle/>
          <a:p>
            <a:r>
              <a:rPr lang="pt-PT" dirty="0" err="1" smtClean="0"/>
              <a:t>Threats</a:t>
            </a:r>
            <a:endParaRPr lang="pt-PT" dirty="0"/>
          </a:p>
        </p:txBody>
      </p:sp>
      <p:sp>
        <p:nvSpPr>
          <p:cNvPr id="11" name="Content Placeholder 10"/>
          <p:cNvSpPr>
            <a:spLocks noGrp="1"/>
          </p:cNvSpPr>
          <p:nvPr>
            <p:ph sz="quarter" idx="4"/>
          </p:nvPr>
        </p:nvSpPr>
        <p:spPr/>
        <p:txBody>
          <a:bodyPr/>
          <a:lstStyle/>
          <a:p>
            <a:r>
              <a:rPr lang="pt-PT" dirty="0" err="1" smtClean="0"/>
              <a:t>Consortium</a:t>
            </a:r>
            <a:r>
              <a:rPr lang="pt-PT" dirty="0" smtClean="0"/>
              <a:t> </a:t>
            </a:r>
            <a:r>
              <a:rPr lang="pt-PT" dirty="0" err="1" smtClean="0"/>
              <a:t>enters</a:t>
            </a:r>
            <a:r>
              <a:rPr lang="pt-PT" dirty="0" smtClean="0"/>
              <a:t> “</a:t>
            </a:r>
            <a:r>
              <a:rPr lang="pt-PT" dirty="0" err="1" smtClean="0"/>
              <a:t>everyone</a:t>
            </a:r>
            <a:r>
              <a:rPr lang="pt-PT" dirty="0" smtClean="0"/>
              <a:t> for </a:t>
            </a:r>
            <a:r>
              <a:rPr lang="pt-PT" dirty="0" err="1" smtClean="0"/>
              <a:t>himself</a:t>
            </a:r>
            <a:r>
              <a:rPr lang="pt-PT" dirty="0" smtClean="0"/>
              <a:t>” </a:t>
            </a:r>
            <a:r>
              <a:rPr lang="pt-PT" dirty="0" err="1" smtClean="0"/>
              <a:t>mode</a:t>
            </a:r>
            <a:r>
              <a:rPr lang="pt-PT" dirty="0" smtClean="0"/>
              <a:t>.</a:t>
            </a:r>
          </a:p>
          <a:p>
            <a:r>
              <a:rPr lang="pt-PT" dirty="0" smtClean="0"/>
              <a:t>“</a:t>
            </a:r>
            <a:r>
              <a:rPr lang="pt-PT" dirty="0" err="1" smtClean="0"/>
              <a:t>Somebody</a:t>
            </a:r>
            <a:r>
              <a:rPr lang="pt-PT" dirty="0" smtClean="0"/>
              <a:t> </a:t>
            </a:r>
            <a:r>
              <a:rPr lang="pt-PT" dirty="0" err="1" smtClean="0"/>
              <a:t>will</a:t>
            </a:r>
            <a:r>
              <a:rPr lang="pt-PT" dirty="0" smtClean="0"/>
              <a:t> </a:t>
            </a:r>
            <a:r>
              <a:rPr lang="pt-PT" dirty="0" err="1" smtClean="0"/>
              <a:t>take</a:t>
            </a:r>
            <a:r>
              <a:rPr lang="pt-PT" dirty="0" smtClean="0"/>
              <a:t> </a:t>
            </a:r>
            <a:r>
              <a:rPr lang="pt-PT" dirty="0" err="1" smtClean="0"/>
              <a:t>care</a:t>
            </a:r>
            <a:r>
              <a:rPr lang="pt-PT" dirty="0" smtClean="0"/>
              <a:t> </a:t>
            </a:r>
            <a:r>
              <a:rPr lang="pt-PT" dirty="0" err="1" smtClean="0"/>
              <a:t>of</a:t>
            </a:r>
            <a:r>
              <a:rPr lang="pt-PT" dirty="0" smtClean="0"/>
              <a:t> </a:t>
            </a:r>
            <a:r>
              <a:rPr lang="pt-PT" dirty="0" err="1" smtClean="0"/>
              <a:t>that</a:t>
            </a:r>
            <a:r>
              <a:rPr lang="pt-PT" dirty="0" smtClean="0"/>
              <a:t>” </a:t>
            </a:r>
            <a:r>
              <a:rPr lang="pt-PT" dirty="0" err="1" smtClean="0"/>
              <a:t>attitude</a:t>
            </a:r>
            <a:endParaRPr lang="pt-PT" dirty="0" smtClean="0"/>
          </a:p>
          <a:p>
            <a:r>
              <a:rPr lang="pt-PT" dirty="0" smtClean="0"/>
              <a:t>EM </a:t>
            </a:r>
            <a:r>
              <a:rPr lang="pt-PT" dirty="0" err="1" smtClean="0"/>
              <a:t>perceived</a:t>
            </a:r>
            <a:r>
              <a:rPr lang="pt-PT" dirty="0" smtClean="0"/>
              <a:t> as a </a:t>
            </a:r>
            <a:r>
              <a:rPr lang="pt-PT" dirty="0" err="1" smtClean="0"/>
              <a:t>very</a:t>
            </a:r>
            <a:r>
              <a:rPr lang="pt-PT" dirty="0" smtClean="0"/>
              <a:t> </a:t>
            </a:r>
            <a:r>
              <a:rPr lang="pt-PT" dirty="0" err="1" smtClean="0"/>
              <a:t>expensive</a:t>
            </a:r>
            <a:r>
              <a:rPr lang="pt-PT" dirty="0" smtClean="0"/>
              <a:t>, </a:t>
            </a:r>
            <a:r>
              <a:rPr lang="pt-PT" dirty="0" err="1" smtClean="0"/>
              <a:t>complex</a:t>
            </a:r>
            <a:r>
              <a:rPr lang="pt-PT" dirty="0" smtClean="0"/>
              <a:t> </a:t>
            </a:r>
            <a:r>
              <a:rPr lang="pt-PT" dirty="0" err="1" smtClean="0"/>
              <a:t>and</a:t>
            </a:r>
            <a:r>
              <a:rPr lang="pt-PT" dirty="0" smtClean="0"/>
              <a:t> </a:t>
            </a:r>
            <a:r>
              <a:rPr lang="pt-PT" dirty="0" err="1" smtClean="0"/>
              <a:t>useless</a:t>
            </a:r>
            <a:r>
              <a:rPr lang="pt-PT" dirty="0" smtClean="0"/>
              <a:t> cache</a:t>
            </a:r>
            <a:endParaRPr lang="pt-PT" dirty="0"/>
          </a:p>
        </p:txBody>
      </p:sp>
      <p:sp>
        <p:nvSpPr>
          <p:cNvPr id="4" name="Footer Placeholder 3"/>
          <p:cNvSpPr>
            <a:spLocks noGrp="1"/>
          </p:cNvSpPr>
          <p:nvPr>
            <p:ph type="ftr" sz="quarter" idx="11"/>
          </p:nvPr>
        </p:nvSpPr>
        <p:spPr/>
        <p:txBody>
          <a:bodyPr/>
          <a:lstStyle/>
          <a:p>
            <a:r>
              <a:rPr lang="en-US" smtClean="0"/>
              <a:t>15 Mar 2011 -  2nd Epiwork Review Brussels</a:t>
            </a:r>
            <a:endParaRPr lang="pt-BR"/>
          </a:p>
        </p:txBody>
      </p:sp>
      <p:sp>
        <p:nvSpPr>
          <p:cNvPr id="5" name="Slide Number Placeholder 4"/>
          <p:cNvSpPr>
            <a:spLocks noGrp="1"/>
          </p:cNvSpPr>
          <p:nvPr>
            <p:ph type="sldNum" sz="quarter" idx="12"/>
          </p:nvPr>
        </p:nvSpPr>
        <p:spPr/>
        <p:txBody>
          <a:bodyPr/>
          <a:lstStyle/>
          <a:p>
            <a:fld id="{3C86464C-A287-8948-B766-CCF42A75DB07}" type="slidenum">
              <a:rPr lang="en-US" smtClean="0"/>
              <a:pPr/>
              <a:t>51</a:t>
            </a:fld>
            <a:endParaRPr lang="en-US"/>
          </a:p>
        </p:txBody>
      </p:sp>
      <p:sp>
        <p:nvSpPr>
          <p:cNvPr id="12" name="Rounded Rectangle 11"/>
          <p:cNvSpPr/>
          <p:nvPr/>
        </p:nvSpPr>
        <p:spPr bwMode="auto">
          <a:xfrm rot="20048431">
            <a:off x="783326" y="4807366"/>
            <a:ext cx="3376093" cy="872859"/>
          </a:xfrm>
          <a:prstGeom prst="roundRect">
            <a:avLst/>
          </a:prstGeom>
          <a:noFill/>
          <a:ln w="57150" cap="flat" cmpd="sng" algn="ctr">
            <a:solidFill>
              <a:srgbClr val="FF0000"/>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pt-PT" sz="3200" b="1" i="0" u="none" strike="noStrike" cap="none" normalizeH="0" baseline="0" dirty="0" err="1" smtClean="0">
                <a:ln>
                  <a:noFill/>
                </a:ln>
                <a:solidFill>
                  <a:srgbClr val="FF0000"/>
                </a:solidFill>
                <a:effectLst/>
                <a:latin typeface="Arial"/>
                <a:cs typeface="Arial"/>
              </a:rPr>
              <a:t>Unchanged</a:t>
            </a:r>
            <a:r>
              <a:rPr kumimoji="0" lang="pt-PT" sz="3200" b="1" i="0" u="none" strike="noStrike" cap="none" normalizeH="0" baseline="0" dirty="0" smtClean="0">
                <a:ln>
                  <a:noFill/>
                </a:ln>
                <a:solidFill>
                  <a:srgbClr val="FF0000"/>
                </a:solidFill>
                <a:effectLst/>
                <a:latin typeface="Arial"/>
                <a:cs typeface="Arial"/>
              </a:rPr>
              <a:t> !</a:t>
            </a:r>
            <a:endParaRPr kumimoji="0" lang="pt-PT" sz="3200" b="1" i="0" u="none" strike="noStrike" cap="none" normalizeH="0" baseline="0" dirty="0">
              <a:ln>
                <a:noFill/>
              </a:ln>
              <a:solidFill>
                <a:srgbClr val="FF0000"/>
              </a:solidFill>
              <a:effectLst/>
              <a:latin typeface="Arial"/>
              <a:cs typeface="Arial"/>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 name="Picture 7" descr="distribution europe-1"/>
          <p:cNvPicPr/>
          <p:nvPr/>
        </p:nvPicPr>
        <p:blipFill>
          <a:blip r:embed="rId3"/>
          <a:srcRect/>
          <a:stretch>
            <a:fillRect/>
          </a:stretch>
        </p:blipFill>
        <p:spPr bwMode="auto">
          <a:xfrm>
            <a:off x="3581400" y="457200"/>
            <a:ext cx="5867400" cy="4614066"/>
          </a:xfrm>
          <a:prstGeom prst="rect">
            <a:avLst/>
          </a:prstGeom>
          <a:noFill/>
          <a:ln w="9525">
            <a:noFill/>
            <a:miter lim="800000"/>
            <a:headEnd/>
            <a:tailEnd/>
          </a:ln>
        </p:spPr>
      </p:pic>
      <p:sp>
        <p:nvSpPr>
          <p:cNvPr id="9" name="Footer Placeholder 8"/>
          <p:cNvSpPr>
            <a:spLocks noGrp="1"/>
          </p:cNvSpPr>
          <p:nvPr>
            <p:ph type="ftr" sz="quarter" idx="11"/>
          </p:nvPr>
        </p:nvSpPr>
        <p:spPr/>
        <p:txBody>
          <a:bodyPr/>
          <a:lstStyle/>
          <a:p>
            <a:r>
              <a:rPr lang="en-US" smtClean="0"/>
              <a:t>15 Mar 2011 -  2nd Epiwork Review Brussels</a:t>
            </a:r>
            <a:endParaRPr lang="en-US"/>
          </a:p>
        </p:txBody>
      </p:sp>
      <p:sp>
        <p:nvSpPr>
          <p:cNvPr id="6" name="Slide Number Placeholder 5"/>
          <p:cNvSpPr>
            <a:spLocks noGrp="1"/>
          </p:cNvSpPr>
          <p:nvPr>
            <p:ph type="sldNum" sz="quarter" idx="12"/>
          </p:nvPr>
        </p:nvSpPr>
        <p:spPr/>
        <p:txBody>
          <a:bodyPr/>
          <a:lstStyle/>
          <a:p>
            <a:fld id="{75A8CA83-5A82-4145-A6AC-33E38FE67D01}" type="slidenum">
              <a:rPr lang="en-US" smtClean="0"/>
              <a:pPr/>
              <a:t>52</a:t>
            </a:fld>
            <a:endParaRPr lang="en-US" dirty="0"/>
          </a:p>
        </p:txBody>
      </p:sp>
      <p:pic>
        <p:nvPicPr>
          <p:cNvPr id="17" name="Picture 16"/>
          <p:cNvPicPr>
            <a:picLocks noChangeAspect="1"/>
          </p:cNvPicPr>
          <p:nvPr/>
        </p:nvPicPr>
        <p:blipFill>
          <a:blip r:embed="rId4"/>
          <a:stretch>
            <a:fillRect/>
          </a:stretch>
        </p:blipFill>
        <p:spPr>
          <a:xfrm>
            <a:off x="304800" y="381000"/>
            <a:ext cx="5689600" cy="1028970"/>
          </a:xfrm>
          <a:prstGeom prst="rect">
            <a:avLst/>
          </a:prstGeom>
        </p:spPr>
      </p:pic>
      <p:pic>
        <p:nvPicPr>
          <p:cNvPr id="18" name="Picture 17"/>
          <p:cNvPicPr>
            <a:picLocks noChangeAspect="1"/>
          </p:cNvPicPr>
          <p:nvPr/>
        </p:nvPicPr>
        <p:blipFill>
          <a:blip r:embed="rId5"/>
          <a:stretch>
            <a:fillRect/>
          </a:stretch>
        </p:blipFill>
        <p:spPr>
          <a:xfrm>
            <a:off x="381000" y="5486400"/>
            <a:ext cx="1041400" cy="952500"/>
          </a:xfrm>
          <a:prstGeom prst="rect">
            <a:avLst/>
          </a:prstGeom>
        </p:spPr>
      </p:pic>
      <p:pic>
        <p:nvPicPr>
          <p:cNvPr id="19" name="Picture 18"/>
          <p:cNvPicPr>
            <a:picLocks noChangeAspect="1"/>
          </p:cNvPicPr>
          <p:nvPr/>
        </p:nvPicPr>
        <p:blipFill>
          <a:blip r:embed="rId6"/>
          <a:stretch>
            <a:fillRect/>
          </a:stretch>
        </p:blipFill>
        <p:spPr>
          <a:xfrm>
            <a:off x="457200" y="4495800"/>
            <a:ext cx="787400" cy="546100"/>
          </a:xfrm>
          <a:prstGeom prst="rect">
            <a:avLst/>
          </a:prstGeom>
        </p:spPr>
      </p:pic>
      <p:sp>
        <p:nvSpPr>
          <p:cNvPr id="23" name="Rectangle 22"/>
          <p:cNvSpPr/>
          <p:nvPr/>
        </p:nvSpPr>
        <p:spPr bwMode="auto">
          <a:xfrm>
            <a:off x="2286000" y="5257800"/>
            <a:ext cx="6629400" cy="838200"/>
          </a:xfrm>
          <a:prstGeom prst="rect">
            <a:avLst/>
          </a:prstGeom>
          <a:ln>
            <a:headEnd type="none" w="sm" len="sm"/>
            <a:tailEnd type="none" w="sm" len="sm"/>
          </a:ln>
        </p:spPr>
        <p:style>
          <a:lnRef idx="0">
            <a:schemeClr val="accent5"/>
          </a:lnRef>
          <a:fillRef idx="3">
            <a:schemeClr val="accent5"/>
          </a:fillRef>
          <a:effectRef idx="3">
            <a:schemeClr val="accent5"/>
          </a:effectRef>
          <a:fontRef idx="minor">
            <a:schemeClr val="lt1"/>
          </a:fontRef>
        </p:style>
        <p:txBody>
          <a:bodyPr vert="horz" wrap="square" lIns="91440" tIns="45720" rIns="91440" bIns="45720" numCol="1" rtlCol="0" anchor="t" anchorCtr="0" compatLnSpc="1">
            <a:prstTxWarp prst="textNoShape">
              <a:avLst/>
            </a:prstTxWarp>
            <a:scene3d>
              <a:camera prst="orthographicFront"/>
              <a:lightRig rig="threePt" dir="t"/>
            </a:scene3d>
            <a:sp3d extrusionH="57150">
              <a:bevelT w="38100" h="38100"/>
            </a:sp3d>
          </a:bodyPr>
          <a:lstStyle/>
          <a:p>
            <a:pPr algn="ctr" eaLnBrk="1" hangingPunct="1"/>
            <a:r>
              <a:rPr lang="pt-PT" sz="3200" dirty="0" smtClean="0">
                <a:solidFill>
                  <a:schemeClr val="tx1"/>
                </a:solidFill>
                <a:latin typeface="Courier"/>
                <a:cs typeface="Courier"/>
              </a:rPr>
              <a:t>http://</a:t>
            </a:r>
            <a:r>
              <a:rPr lang="pt-PT" sz="3200" dirty="0" err="1" smtClean="0">
                <a:solidFill>
                  <a:schemeClr val="tx1"/>
                </a:solidFill>
                <a:latin typeface="Courier"/>
                <a:cs typeface="Courier"/>
              </a:rPr>
              <a:t>epimarketplace.net</a:t>
            </a:r>
            <a:endParaRPr lang="pt-PT" sz="3200" dirty="0" smtClean="0">
              <a:solidFill>
                <a:schemeClr val="tx1"/>
              </a:solidFill>
              <a:latin typeface="Courier"/>
              <a:cs typeface="Courier"/>
            </a:endParaRPr>
          </a:p>
          <a:p>
            <a:pPr marL="0" marR="0" indent="0" algn="ctr" defTabSz="914400" rtl="0" eaLnBrk="1" fontAlgn="base" latinLnBrk="0" hangingPunct="1">
              <a:lnSpc>
                <a:spcPct val="100000"/>
              </a:lnSpc>
              <a:spcBef>
                <a:spcPct val="0"/>
              </a:spcBef>
              <a:spcAft>
                <a:spcPct val="0"/>
              </a:spcAft>
              <a:buClrTx/>
              <a:buSzTx/>
              <a:buFontTx/>
              <a:buNone/>
              <a:tabLst/>
            </a:pPr>
            <a:endParaRPr kumimoji="0" lang="pt-PT" sz="3200" b="0" i="0" u="none" strike="noStrike" cap="none" normalizeH="0" baseline="0" dirty="0">
              <a:ln>
                <a:noFill/>
              </a:ln>
              <a:solidFill>
                <a:schemeClr val="tx1"/>
              </a:solidFill>
              <a:effectLst/>
              <a:latin typeface="Courier"/>
              <a:cs typeface="Courier"/>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04800"/>
            <a:ext cx="8420100" cy="1143000"/>
          </a:xfrm>
        </p:spPr>
        <p:txBody>
          <a:bodyPr/>
          <a:lstStyle/>
          <a:p>
            <a:r>
              <a:rPr lang="pt-PT" dirty="0" err="1" smtClean="0"/>
              <a:t>Current</a:t>
            </a:r>
            <a:r>
              <a:rPr lang="pt-PT" dirty="0" smtClean="0"/>
              <a:t> </a:t>
            </a:r>
            <a:r>
              <a:rPr lang="pt-PT" dirty="0" err="1" smtClean="0"/>
              <a:t>Focus</a:t>
            </a:r>
            <a:r>
              <a:rPr lang="pt-PT" dirty="0" smtClean="0"/>
              <a:t> – EM 2.0</a:t>
            </a:r>
            <a:endParaRPr lang="pt-PT" dirty="0"/>
          </a:p>
        </p:txBody>
      </p:sp>
      <p:sp>
        <p:nvSpPr>
          <p:cNvPr id="5" name="Footer Placeholder 4"/>
          <p:cNvSpPr>
            <a:spLocks noGrp="1"/>
          </p:cNvSpPr>
          <p:nvPr>
            <p:ph type="ftr" sz="quarter" idx="11"/>
          </p:nvPr>
        </p:nvSpPr>
        <p:spPr/>
        <p:txBody>
          <a:bodyPr/>
          <a:lstStyle/>
          <a:p>
            <a:r>
              <a:rPr lang="en-US" smtClean="0"/>
              <a:t>15 Mar 2011 -  2nd Epiwork Review Brussels</a:t>
            </a:r>
            <a:endParaRPr lang="en-US" dirty="0"/>
          </a:p>
        </p:txBody>
      </p:sp>
      <p:sp>
        <p:nvSpPr>
          <p:cNvPr id="4" name="Slide Number Placeholder 3"/>
          <p:cNvSpPr>
            <a:spLocks noGrp="1"/>
          </p:cNvSpPr>
          <p:nvPr>
            <p:ph type="sldNum" sz="quarter" idx="12"/>
          </p:nvPr>
        </p:nvSpPr>
        <p:spPr/>
        <p:txBody>
          <a:bodyPr/>
          <a:lstStyle/>
          <a:p>
            <a:fld id="{75A8CA83-5A82-4145-A6AC-33E38FE67D01}" type="slidenum">
              <a:rPr lang="en-US" smtClean="0"/>
              <a:pPr/>
              <a:t>53</a:t>
            </a:fld>
            <a:endParaRPr lang="en-US"/>
          </a:p>
        </p:txBody>
      </p:sp>
      <p:sp>
        <p:nvSpPr>
          <p:cNvPr id="3" name="Content Placeholder 2"/>
          <p:cNvSpPr>
            <a:spLocks noGrp="1"/>
          </p:cNvSpPr>
          <p:nvPr>
            <p:ph sz="quarter" idx="1"/>
          </p:nvPr>
        </p:nvSpPr>
        <p:spPr>
          <a:xfrm>
            <a:off x="685800" y="1524000"/>
            <a:ext cx="8534400" cy="4800600"/>
          </a:xfrm>
        </p:spPr>
        <p:txBody>
          <a:bodyPr>
            <a:normAutofit/>
          </a:bodyPr>
          <a:lstStyle/>
          <a:p>
            <a:r>
              <a:rPr lang="en-US" sz="2800" b="1" dirty="0" smtClean="0"/>
              <a:t>Designing  and implementing the new user interface</a:t>
            </a:r>
            <a:r>
              <a:rPr lang="en-US" sz="2800" dirty="0" smtClean="0"/>
              <a:t>.</a:t>
            </a:r>
          </a:p>
          <a:p>
            <a:pPr lvl="1"/>
            <a:r>
              <a:rPr lang="en-US" sz="2800" dirty="0" smtClean="0"/>
              <a:t>Must be useful to the expert and occasional user.</a:t>
            </a:r>
          </a:p>
          <a:p>
            <a:r>
              <a:rPr lang="en-US" sz="2800" b="1" dirty="0" smtClean="0"/>
              <a:t>New Access Control mechanisms </a:t>
            </a:r>
          </a:p>
          <a:p>
            <a:pPr lvl="1"/>
            <a:r>
              <a:rPr lang="en-US" sz="2800" dirty="0" smtClean="0"/>
              <a:t>addressing data privacy in socially intelligent environment. </a:t>
            </a:r>
            <a:endParaRPr lang="en-US" sz="2800" dirty="0" smtClean="0"/>
          </a:p>
          <a:p>
            <a:r>
              <a:rPr lang="en-US" sz="2800" dirty="0" smtClean="0"/>
              <a:t>Refining and populating</a:t>
            </a:r>
            <a:r>
              <a:rPr lang="en-US" sz="2800" b="1" dirty="0" smtClean="0">
                <a:solidFill>
                  <a:srgbClr val="262699"/>
                </a:solidFill>
              </a:rPr>
              <a:t>, </a:t>
            </a:r>
            <a:r>
              <a:rPr lang="en-US" sz="2800" b="1" i="1" dirty="0" smtClean="0">
                <a:solidFill>
                  <a:srgbClr val="262699"/>
                </a:solidFill>
              </a:rPr>
              <a:t>enriching</a:t>
            </a:r>
            <a:r>
              <a:rPr lang="en-US" sz="2800" b="1" dirty="0" smtClean="0">
                <a:solidFill>
                  <a:srgbClr val="262699"/>
                </a:solidFill>
              </a:rPr>
              <a:t> the catalogue </a:t>
            </a:r>
            <a:r>
              <a:rPr lang="en-US" sz="2800" dirty="0" smtClean="0"/>
              <a:t>of epidemic resources </a:t>
            </a:r>
            <a:r>
              <a:rPr lang="en-US" sz="2800" b="1" dirty="0" smtClean="0"/>
              <a:t>using initial prototype.</a:t>
            </a:r>
          </a:p>
          <a:p>
            <a:pPr lvl="1"/>
            <a:r>
              <a:rPr lang="en-US" sz="2800" dirty="0" smtClean="0"/>
              <a:t>The method of scanning published epidemic </a:t>
            </a:r>
            <a:r>
              <a:rPr lang="en-US" sz="2800" dirty="0" err="1" smtClean="0"/>
              <a:t>modelling</a:t>
            </a:r>
            <a:r>
              <a:rPr lang="en-US" sz="2800" dirty="0" smtClean="0"/>
              <a:t> studies and then inferring the metadata descriptions has shown to be very useful.</a:t>
            </a:r>
            <a:endParaRPr lang="en-US" sz="2800" b="1" dirty="0" smtClean="0"/>
          </a:p>
          <a:p>
            <a:pPr lvl="1">
              <a:buNone/>
            </a:pPr>
            <a:endParaRPr lang="en-US" sz="2800" dirty="0" smtClean="0"/>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pt-PT" dirty="0" smtClean="0"/>
              <a:t>Todo </a:t>
            </a:r>
            <a:r>
              <a:rPr lang="pt-PT" dirty="0" err="1" smtClean="0"/>
              <a:t>list</a:t>
            </a:r>
            <a:r>
              <a:rPr lang="pt-PT" dirty="0" smtClean="0"/>
              <a:t> </a:t>
            </a:r>
            <a:r>
              <a:rPr lang="pt-PT" dirty="0" err="1" smtClean="0"/>
              <a:t>and</a:t>
            </a:r>
            <a:r>
              <a:rPr lang="pt-PT" dirty="0" smtClean="0"/>
              <a:t> </a:t>
            </a:r>
            <a:r>
              <a:rPr lang="pt-PT" dirty="0" err="1" smtClean="0"/>
              <a:t>planning</a:t>
            </a:r>
            <a:r>
              <a:rPr lang="pt-PT" dirty="0" smtClean="0"/>
              <a:t/>
            </a:r>
            <a:br>
              <a:rPr lang="pt-PT" dirty="0" smtClean="0"/>
            </a:br>
            <a:r>
              <a:rPr lang="pt-PT" dirty="0" smtClean="0"/>
              <a:t>(</a:t>
            </a:r>
            <a:r>
              <a:rPr lang="pt-PT" dirty="0" err="1" smtClean="0"/>
              <a:t>Torino</a:t>
            </a:r>
            <a:r>
              <a:rPr lang="pt-PT" dirty="0" smtClean="0"/>
              <a:t>,</a:t>
            </a:r>
            <a:r>
              <a:rPr lang="pt-PT" dirty="0" smtClean="0"/>
              <a:t> </a:t>
            </a:r>
            <a:r>
              <a:rPr lang="pt-PT" dirty="0" err="1" smtClean="0"/>
              <a:t>Nov</a:t>
            </a:r>
            <a:r>
              <a:rPr lang="pt-PT" dirty="0" smtClean="0"/>
              <a:t> 2009)</a:t>
            </a:r>
            <a:endParaRPr lang="pt-PT" dirty="0"/>
          </a:p>
        </p:txBody>
      </p:sp>
      <p:sp>
        <p:nvSpPr>
          <p:cNvPr id="7" name="Footer Placeholder 6"/>
          <p:cNvSpPr>
            <a:spLocks noGrp="1"/>
          </p:cNvSpPr>
          <p:nvPr>
            <p:ph type="ftr" sz="quarter" idx="11"/>
          </p:nvPr>
        </p:nvSpPr>
        <p:spPr/>
        <p:txBody>
          <a:bodyPr/>
          <a:lstStyle/>
          <a:p>
            <a:r>
              <a:rPr lang="en-US" smtClean="0"/>
              <a:t>15 Mar 2011 -  2nd Epiwork Review Brussels</a:t>
            </a:r>
            <a:endParaRPr lang="pt-BR"/>
          </a:p>
        </p:txBody>
      </p:sp>
      <p:sp>
        <p:nvSpPr>
          <p:cNvPr id="8" name="Slide Number Placeholder 7"/>
          <p:cNvSpPr>
            <a:spLocks noGrp="1"/>
          </p:cNvSpPr>
          <p:nvPr>
            <p:ph type="sldNum" sz="quarter" idx="12"/>
          </p:nvPr>
        </p:nvSpPr>
        <p:spPr/>
        <p:txBody>
          <a:bodyPr/>
          <a:lstStyle/>
          <a:p>
            <a:fld id="{8835E71E-AB71-EB45-8FBF-448D8298FAAD}" type="slidenum">
              <a:rPr lang="en-US" smtClean="0"/>
              <a:pPr/>
              <a:t>54</a:t>
            </a:fld>
            <a:endParaRPr lang="en-US"/>
          </a:p>
        </p:txBody>
      </p:sp>
      <p:sp>
        <p:nvSpPr>
          <p:cNvPr id="12" name="Content Placeholder 11"/>
          <p:cNvSpPr>
            <a:spLocks noGrp="1"/>
          </p:cNvSpPr>
          <p:nvPr>
            <p:ph sz="quarter" idx="1"/>
          </p:nvPr>
        </p:nvSpPr>
        <p:spPr/>
        <p:txBody>
          <a:bodyPr/>
          <a:lstStyle/>
          <a:p>
            <a:pPr>
              <a:buFont typeface="+mj-lt"/>
              <a:buAutoNum type="arabicPeriod"/>
            </a:pPr>
            <a:r>
              <a:rPr lang="pt-PT" dirty="0" err="1" smtClean="0"/>
              <a:t>Populate</a:t>
            </a:r>
            <a:r>
              <a:rPr lang="pt-PT" dirty="0" smtClean="0"/>
              <a:t> </a:t>
            </a:r>
            <a:r>
              <a:rPr lang="pt-PT" dirty="0" err="1" smtClean="0"/>
              <a:t>Repository</a:t>
            </a:r>
            <a:endParaRPr lang="pt-PT" dirty="0" smtClean="0"/>
          </a:p>
          <a:p>
            <a:pPr>
              <a:buFont typeface="+mj-lt"/>
              <a:buAutoNum type="arabicPeriod"/>
            </a:pPr>
            <a:r>
              <a:rPr lang="pt-PT" dirty="0" err="1" smtClean="0"/>
              <a:t>Linked</a:t>
            </a:r>
            <a:r>
              <a:rPr lang="pt-PT" dirty="0" smtClean="0"/>
              <a:t> </a:t>
            </a:r>
            <a:r>
              <a:rPr lang="pt-PT" dirty="0" err="1" smtClean="0"/>
              <a:t>Epidemic</a:t>
            </a:r>
            <a:r>
              <a:rPr lang="pt-PT" dirty="0" smtClean="0"/>
              <a:t> Data</a:t>
            </a:r>
          </a:p>
          <a:p>
            <a:pPr>
              <a:buFont typeface="+mj-lt"/>
              <a:buAutoNum type="arabicPeriod"/>
            </a:pPr>
            <a:r>
              <a:rPr lang="pt-PT" dirty="0" err="1" smtClean="0"/>
              <a:t>Ethics</a:t>
            </a:r>
            <a:r>
              <a:rPr lang="pt-PT" dirty="0" smtClean="0"/>
              <a:t>, </a:t>
            </a:r>
            <a:r>
              <a:rPr lang="pt-PT" dirty="0" err="1" smtClean="0"/>
              <a:t>Privacy</a:t>
            </a:r>
            <a:r>
              <a:rPr lang="pt-PT" dirty="0" smtClean="0"/>
              <a:t> </a:t>
            </a:r>
            <a:r>
              <a:rPr lang="pt-PT" dirty="0" err="1" smtClean="0"/>
              <a:t>and</a:t>
            </a:r>
            <a:r>
              <a:rPr lang="pt-PT" dirty="0" smtClean="0"/>
              <a:t> </a:t>
            </a:r>
            <a:r>
              <a:rPr lang="pt-PT" dirty="0" err="1" smtClean="0"/>
              <a:t>Anonimization</a:t>
            </a:r>
            <a:endParaRPr lang="pt-PT" dirty="0" smtClean="0"/>
          </a:p>
          <a:p>
            <a:pPr>
              <a:buFont typeface="+mj-lt"/>
              <a:buAutoNum type="arabicPeriod"/>
            </a:pPr>
            <a:r>
              <a:rPr lang="pt-PT" dirty="0" smtClean="0"/>
              <a:t>Access </a:t>
            </a:r>
            <a:r>
              <a:rPr lang="pt-PT" dirty="0" err="1" smtClean="0"/>
              <a:t>control</a:t>
            </a:r>
            <a:r>
              <a:rPr lang="pt-PT" dirty="0" smtClean="0"/>
              <a:t> policies</a:t>
            </a:r>
          </a:p>
          <a:p>
            <a:pPr>
              <a:buFont typeface="+mj-lt"/>
              <a:buAutoNum type="arabicPeriod"/>
            </a:pPr>
            <a:r>
              <a:rPr lang="pt-PT" dirty="0" err="1" smtClean="0"/>
              <a:t>Dataset</a:t>
            </a:r>
            <a:r>
              <a:rPr lang="pt-PT" dirty="0" smtClean="0"/>
              <a:t> </a:t>
            </a:r>
            <a:r>
              <a:rPr lang="pt-PT" dirty="0" err="1" smtClean="0"/>
              <a:t>selection</a:t>
            </a:r>
            <a:r>
              <a:rPr lang="pt-PT" dirty="0" smtClean="0"/>
              <a:t> </a:t>
            </a:r>
            <a:r>
              <a:rPr lang="pt-PT" dirty="0" err="1" smtClean="0"/>
              <a:t>generation</a:t>
            </a:r>
            <a:endParaRPr lang="pt-PT" dirty="0" smtClean="0"/>
          </a:p>
          <a:p>
            <a:pPr>
              <a:buFont typeface="+mj-lt"/>
              <a:buAutoNum type="arabicPeriod"/>
            </a:pPr>
            <a:r>
              <a:rPr lang="pt-PT" dirty="0" err="1" smtClean="0"/>
              <a:t>Distributed</a:t>
            </a:r>
            <a:r>
              <a:rPr lang="pt-PT" dirty="0" smtClean="0"/>
              <a:t> </a:t>
            </a:r>
            <a:r>
              <a:rPr lang="pt-PT" dirty="0" err="1" smtClean="0"/>
              <a:t>Authentication</a:t>
            </a:r>
            <a:endParaRPr lang="pt-PT" dirty="0" smtClean="0"/>
          </a:p>
          <a:p>
            <a:pPr>
              <a:buFont typeface="+mj-lt"/>
              <a:buAutoNum type="arabicPeriod"/>
            </a:pPr>
            <a:r>
              <a:rPr lang="pt-PT" dirty="0" err="1" smtClean="0"/>
              <a:t>Replicate</a:t>
            </a:r>
            <a:r>
              <a:rPr lang="pt-PT" dirty="0" smtClean="0"/>
              <a:t> EM </a:t>
            </a:r>
            <a:r>
              <a:rPr lang="pt-PT" dirty="0" err="1" smtClean="0"/>
              <a:t>node</a:t>
            </a:r>
            <a:endParaRPr lang="pt-PT" dirty="0" smtClean="0"/>
          </a:p>
          <a:p>
            <a:pPr>
              <a:buFont typeface="+mj-lt"/>
              <a:buAutoNum type="arabicPeriod"/>
            </a:pPr>
            <a:endParaRPr lang="pt-PT" dirty="0" smtClean="0"/>
          </a:p>
          <a:p>
            <a:pPr>
              <a:buFont typeface="+mj-lt"/>
              <a:buAutoNum type="arabicPeriod"/>
            </a:pPr>
            <a:endParaRPr lang="pt-PT" dirty="0"/>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pt-PT" dirty="0" smtClean="0"/>
              <a:t>Todo </a:t>
            </a:r>
            <a:r>
              <a:rPr lang="pt-PT" dirty="0" err="1" smtClean="0"/>
              <a:t>list</a:t>
            </a:r>
            <a:r>
              <a:rPr lang="pt-PT" dirty="0" smtClean="0"/>
              <a:t> </a:t>
            </a:r>
            <a:r>
              <a:rPr lang="pt-PT" dirty="0" err="1" smtClean="0"/>
              <a:t>and</a:t>
            </a:r>
            <a:r>
              <a:rPr lang="pt-PT" dirty="0" smtClean="0"/>
              <a:t> </a:t>
            </a:r>
            <a:r>
              <a:rPr lang="pt-PT" dirty="0" err="1" smtClean="0"/>
              <a:t>planning</a:t>
            </a:r>
            <a:r>
              <a:rPr lang="pt-PT" dirty="0" smtClean="0"/>
              <a:t/>
            </a:r>
            <a:br>
              <a:rPr lang="pt-PT" dirty="0" smtClean="0"/>
            </a:br>
            <a:r>
              <a:rPr lang="pt-PT" sz="4000" dirty="0" smtClean="0"/>
              <a:t>(</a:t>
            </a:r>
            <a:r>
              <a:rPr lang="pt-PT" sz="4000" dirty="0" err="1" smtClean="0"/>
              <a:t>Brussels</a:t>
            </a:r>
            <a:r>
              <a:rPr lang="pt-PT" sz="4000" dirty="0" smtClean="0"/>
              <a:t>, Mar 2010)</a:t>
            </a:r>
            <a:endParaRPr lang="pt-PT" dirty="0"/>
          </a:p>
        </p:txBody>
      </p:sp>
      <p:sp>
        <p:nvSpPr>
          <p:cNvPr id="12" name="Content Placeholder 11"/>
          <p:cNvSpPr>
            <a:spLocks noGrp="1"/>
          </p:cNvSpPr>
          <p:nvPr>
            <p:ph idx="1"/>
          </p:nvPr>
        </p:nvSpPr>
        <p:spPr/>
        <p:txBody>
          <a:bodyPr/>
          <a:lstStyle/>
          <a:p>
            <a:pPr>
              <a:buFont typeface="+mj-lt"/>
              <a:buAutoNum type="arabicPeriod"/>
            </a:pPr>
            <a:r>
              <a:rPr lang="pt-PT" dirty="0" err="1" smtClean="0"/>
              <a:t>Populate</a:t>
            </a:r>
            <a:r>
              <a:rPr lang="pt-PT" dirty="0" smtClean="0"/>
              <a:t> </a:t>
            </a:r>
            <a:r>
              <a:rPr lang="pt-PT" dirty="0" err="1" smtClean="0"/>
              <a:t>Repository</a:t>
            </a:r>
            <a:endParaRPr lang="pt-PT" dirty="0" smtClean="0"/>
          </a:p>
          <a:p>
            <a:pPr>
              <a:buFont typeface="+mj-lt"/>
              <a:buAutoNum type="arabicPeriod"/>
            </a:pPr>
            <a:r>
              <a:rPr lang="pt-PT" dirty="0" err="1" smtClean="0"/>
              <a:t>Linked</a:t>
            </a:r>
            <a:r>
              <a:rPr lang="pt-PT" dirty="0" smtClean="0"/>
              <a:t> </a:t>
            </a:r>
            <a:r>
              <a:rPr lang="pt-PT" dirty="0" err="1" smtClean="0"/>
              <a:t>Epidemic</a:t>
            </a:r>
            <a:r>
              <a:rPr lang="pt-PT" dirty="0" smtClean="0"/>
              <a:t> Data</a:t>
            </a:r>
          </a:p>
          <a:p>
            <a:pPr>
              <a:buFont typeface="+mj-lt"/>
              <a:buAutoNum type="arabicPeriod"/>
            </a:pPr>
            <a:r>
              <a:rPr lang="pt-PT" dirty="0" err="1" smtClean="0"/>
              <a:t>Ethics</a:t>
            </a:r>
            <a:r>
              <a:rPr lang="pt-PT" dirty="0" smtClean="0"/>
              <a:t>, </a:t>
            </a:r>
            <a:r>
              <a:rPr lang="pt-PT" dirty="0" err="1" smtClean="0"/>
              <a:t>Privacy</a:t>
            </a:r>
            <a:r>
              <a:rPr lang="pt-PT" dirty="0" smtClean="0"/>
              <a:t> </a:t>
            </a:r>
            <a:r>
              <a:rPr lang="pt-PT" dirty="0" err="1" smtClean="0"/>
              <a:t>and</a:t>
            </a:r>
            <a:r>
              <a:rPr lang="pt-PT" dirty="0" smtClean="0"/>
              <a:t> </a:t>
            </a:r>
            <a:r>
              <a:rPr lang="pt-PT" dirty="0" err="1" smtClean="0"/>
              <a:t>Anonimization</a:t>
            </a:r>
            <a:endParaRPr lang="pt-PT" dirty="0" smtClean="0"/>
          </a:p>
          <a:p>
            <a:pPr>
              <a:buFont typeface="+mj-lt"/>
              <a:buAutoNum type="arabicPeriod"/>
            </a:pPr>
            <a:r>
              <a:rPr lang="pt-PT" dirty="0" smtClean="0"/>
              <a:t>Access </a:t>
            </a:r>
            <a:r>
              <a:rPr lang="pt-PT" dirty="0" err="1" smtClean="0"/>
              <a:t>control</a:t>
            </a:r>
            <a:r>
              <a:rPr lang="pt-PT" dirty="0" smtClean="0"/>
              <a:t> policies</a:t>
            </a:r>
          </a:p>
          <a:p>
            <a:pPr>
              <a:buFont typeface="+mj-lt"/>
              <a:buAutoNum type="arabicPeriod"/>
            </a:pPr>
            <a:r>
              <a:rPr lang="pt-PT" dirty="0" err="1" smtClean="0"/>
              <a:t>Dataset</a:t>
            </a:r>
            <a:r>
              <a:rPr lang="pt-PT" dirty="0" smtClean="0"/>
              <a:t> </a:t>
            </a:r>
            <a:r>
              <a:rPr lang="pt-PT" dirty="0" err="1" smtClean="0"/>
              <a:t>selection</a:t>
            </a:r>
            <a:r>
              <a:rPr lang="pt-PT" dirty="0" smtClean="0"/>
              <a:t> </a:t>
            </a:r>
            <a:r>
              <a:rPr lang="pt-PT" dirty="0" err="1" smtClean="0"/>
              <a:t>generation</a:t>
            </a:r>
            <a:endParaRPr lang="pt-PT" dirty="0" smtClean="0"/>
          </a:p>
          <a:p>
            <a:pPr>
              <a:buFont typeface="+mj-lt"/>
              <a:buAutoNum type="arabicPeriod"/>
            </a:pPr>
            <a:r>
              <a:rPr lang="pt-PT" dirty="0" err="1" smtClean="0"/>
              <a:t>Distributed</a:t>
            </a:r>
            <a:r>
              <a:rPr lang="pt-PT" dirty="0" smtClean="0"/>
              <a:t> </a:t>
            </a:r>
            <a:r>
              <a:rPr lang="pt-PT" dirty="0" err="1" smtClean="0"/>
              <a:t>Authentication</a:t>
            </a:r>
            <a:endParaRPr lang="pt-PT" dirty="0" smtClean="0"/>
          </a:p>
          <a:p>
            <a:pPr>
              <a:buFont typeface="+mj-lt"/>
              <a:buAutoNum type="arabicPeriod"/>
            </a:pPr>
            <a:r>
              <a:rPr lang="pt-PT" dirty="0" err="1" smtClean="0"/>
              <a:t>Replicate</a:t>
            </a:r>
            <a:r>
              <a:rPr lang="pt-PT" dirty="0" smtClean="0"/>
              <a:t> EM </a:t>
            </a:r>
            <a:r>
              <a:rPr lang="pt-PT" dirty="0" err="1" smtClean="0"/>
              <a:t>node</a:t>
            </a:r>
            <a:endParaRPr lang="pt-PT" dirty="0" smtClean="0"/>
          </a:p>
          <a:p>
            <a:pPr>
              <a:buFont typeface="+mj-lt"/>
              <a:buAutoNum type="arabicPeriod"/>
            </a:pPr>
            <a:endParaRPr lang="pt-PT" dirty="0" smtClean="0"/>
          </a:p>
          <a:p>
            <a:pPr>
              <a:buFont typeface="+mj-lt"/>
              <a:buAutoNum type="arabicPeriod"/>
            </a:pPr>
            <a:endParaRPr lang="pt-PT" dirty="0"/>
          </a:p>
        </p:txBody>
      </p:sp>
      <p:sp>
        <p:nvSpPr>
          <p:cNvPr id="7" name="Footer Placeholder 6"/>
          <p:cNvSpPr>
            <a:spLocks noGrp="1"/>
          </p:cNvSpPr>
          <p:nvPr>
            <p:ph type="ftr" sz="quarter" idx="11"/>
          </p:nvPr>
        </p:nvSpPr>
        <p:spPr/>
        <p:txBody>
          <a:bodyPr/>
          <a:lstStyle/>
          <a:p>
            <a:r>
              <a:rPr lang="en-US" smtClean="0"/>
              <a:t>15 Mar 2011 -  2nd Epiwork Review Brussels</a:t>
            </a:r>
            <a:endParaRPr lang="pt-BR"/>
          </a:p>
        </p:txBody>
      </p:sp>
      <p:sp>
        <p:nvSpPr>
          <p:cNvPr id="8" name="Slide Number Placeholder 7"/>
          <p:cNvSpPr>
            <a:spLocks noGrp="1"/>
          </p:cNvSpPr>
          <p:nvPr>
            <p:ph type="sldNum" sz="quarter" idx="12"/>
          </p:nvPr>
        </p:nvSpPr>
        <p:spPr/>
        <p:txBody>
          <a:bodyPr/>
          <a:lstStyle/>
          <a:p>
            <a:fld id="{8835E71E-AB71-EB45-8FBF-448D8298FAAD}" type="slidenum">
              <a:rPr lang="en-US" smtClean="0"/>
              <a:pPr/>
              <a:t>55</a:t>
            </a:fld>
            <a:endParaRPr lang="en-US"/>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04800"/>
            <a:ext cx="8420100" cy="1143000"/>
          </a:xfrm>
        </p:spPr>
        <p:txBody>
          <a:bodyPr>
            <a:normAutofit fontScale="90000"/>
          </a:bodyPr>
          <a:lstStyle/>
          <a:p>
            <a:r>
              <a:rPr lang="pt-PT" dirty="0" smtClean="0"/>
              <a:t>Todo </a:t>
            </a:r>
            <a:r>
              <a:rPr lang="pt-PT" dirty="0" err="1" smtClean="0"/>
              <a:t>list</a:t>
            </a:r>
            <a:r>
              <a:rPr lang="pt-PT" dirty="0" smtClean="0"/>
              <a:t> </a:t>
            </a:r>
            <a:r>
              <a:rPr lang="pt-PT" dirty="0" err="1" smtClean="0"/>
              <a:t>and</a:t>
            </a:r>
            <a:r>
              <a:rPr lang="pt-PT" dirty="0" smtClean="0"/>
              <a:t> </a:t>
            </a:r>
            <a:r>
              <a:rPr lang="pt-PT" dirty="0" err="1" smtClean="0"/>
              <a:t>planning</a:t>
            </a:r>
            <a:r>
              <a:rPr lang="pt-PT" dirty="0" smtClean="0"/>
              <a:t/>
            </a:r>
            <a:br>
              <a:rPr lang="pt-PT" dirty="0" smtClean="0"/>
            </a:br>
            <a:r>
              <a:rPr lang="pt-PT" sz="4000" dirty="0" smtClean="0"/>
              <a:t>(</a:t>
            </a:r>
            <a:r>
              <a:rPr lang="pt-PT" sz="4000" dirty="0" err="1" smtClean="0"/>
              <a:t>Torino</a:t>
            </a:r>
            <a:r>
              <a:rPr lang="pt-PT" sz="4000" dirty="0" smtClean="0"/>
              <a:t>, </a:t>
            </a:r>
            <a:r>
              <a:rPr lang="pt-PT" sz="4000" dirty="0" err="1" smtClean="0"/>
              <a:t>Dec</a:t>
            </a:r>
            <a:r>
              <a:rPr lang="pt-PT" sz="4000" dirty="0" smtClean="0"/>
              <a:t> 2010)</a:t>
            </a:r>
            <a:endParaRPr lang="pt-PT" dirty="0"/>
          </a:p>
        </p:txBody>
      </p:sp>
      <p:sp>
        <p:nvSpPr>
          <p:cNvPr id="12" name="Content Placeholder 11"/>
          <p:cNvSpPr>
            <a:spLocks noGrp="1"/>
          </p:cNvSpPr>
          <p:nvPr>
            <p:ph idx="1"/>
          </p:nvPr>
        </p:nvSpPr>
        <p:spPr>
          <a:xfrm>
            <a:off x="762000" y="1752600"/>
            <a:ext cx="8420100" cy="4114800"/>
          </a:xfrm>
        </p:spPr>
        <p:txBody>
          <a:bodyPr/>
          <a:lstStyle/>
          <a:p>
            <a:pPr>
              <a:buFont typeface="+mj-lt"/>
              <a:buAutoNum type="arabicPeriod"/>
            </a:pPr>
            <a:r>
              <a:rPr lang="pt-PT" dirty="0" err="1" smtClean="0"/>
              <a:t>Populate</a:t>
            </a:r>
            <a:r>
              <a:rPr lang="pt-PT" dirty="0" smtClean="0"/>
              <a:t> </a:t>
            </a:r>
            <a:r>
              <a:rPr lang="pt-PT" dirty="0" err="1" smtClean="0"/>
              <a:t>Repository</a:t>
            </a:r>
            <a:endParaRPr lang="pt-PT" dirty="0" smtClean="0"/>
          </a:p>
          <a:p>
            <a:pPr>
              <a:buFont typeface="+mj-lt"/>
              <a:buAutoNum type="arabicPeriod"/>
            </a:pPr>
            <a:r>
              <a:rPr lang="pt-PT" dirty="0" err="1" smtClean="0"/>
              <a:t>New</a:t>
            </a:r>
            <a:r>
              <a:rPr lang="pt-PT" dirty="0" smtClean="0"/>
              <a:t> </a:t>
            </a:r>
            <a:r>
              <a:rPr lang="pt-PT" dirty="0" err="1" smtClean="0"/>
              <a:t>Front-end</a:t>
            </a:r>
            <a:r>
              <a:rPr lang="pt-PT" dirty="0" smtClean="0"/>
              <a:t> </a:t>
            </a:r>
            <a:r>
              <a:rPr lang="pt-PT" dirty="0" err="1" smtClean="0"/>
              <a:t>and</a:t>
            </a:r>
            <a:r>
              <a:rPr lang="pt-PT" dirty="0" smtClean="0"/>
              <a:t> </a:t>
            </a:r>
            <a:r>
              <a:rPr lang="pt-PT" dirty="0" err="1" smtClean="0"/>
              <a:t>updated</a:t>
            </a:r>
            <a:r>
              <a:rPr lang="pt-PT" dirty="0" smtClean="0"/>
              <a:t> </a:t>
            </a:r>
            <a:r>
              <a:rPr lang="pt-PT" dirty="0" err="1" smtClean="0"/>
              <a:t>components</a:t>
            </a:r>
            <a:r>
              <a:rPr lang="pt-PT" dirty="0" smtClean="0"/>
              <a:t> (prepare </a:t>
            </a:r>
            <a:r>
              <a:rPr lang="pt-PT" dirty="0" err="1" smtClean="0"/>
              <a:t>market</a:t>
            </a:r>
            <a:r>
              <a:rPr lang="pt-PT" dirty="0" smtClean="0"/>
              <a:t>)</a:t>
            </a:r>
          </a:p>
          <a:p>
            <a:pPr>
              <a:buFont typeface="+mj-lt"/>
              <a:buAutoNum type="arabicPeriod"/>
            </a:pPr>
            <a:r>
              <a:rPr lang="pt-PT" dirty="0" smtClean="0"/>
              <a:t>Access </a:t>
            </a:r>
            <a:r>
              <a:rPr lang="pt-PT" dirty="0" err="1" smtClean="0"/>
              <a:t>control</a:t>
            </a:r>
            <a:r>
              <a:rPr lang="pt-PT" dirty="0" smtClean="0"/>
              <a:t> policies &amp; </a:t>
            </a:r>
            <a:r>
              <a:rPr lang="pt-PT" dirty="0" err="1" smtClean="0"/>
              <a:t>distributed</a:t>
            </a:r>
            <a:r>
              <a:rPr lang="pt-PT" dirty="0" smtClean="0"/>
              <a:t>  </a:t>
            </a:r>
            <a:r>
              <a:rPr lang="pt-PT" dirty="0" err="1" smtClean="0"/>
              <a:t>authentication</a:t>
            </a:r>
            <a:endParaRPr lang="pt-PT" dirty="0" smtClean="0"/>
          </a:p>
          <a:p>
            <a:pPr>
              <a:buFont typeface="+mj-lt"/>
              <a:buAutoNum type="arabicPeriod"/>
            </a:pPr>
            <a:r>
              <a:rPr lang="pt-PT" dirty="0" err="1" smtClean="0"/>
              <a:t>Linked</a:t>
            </a:r>
            <a:r>
              <a:rPr lang="pt-PT" dirty="0" smtClean="0"/>
              <a:t> </a:t>
            </a:r>
            <a:r>
              <a:rPr lang="pt-PT" dirty="0" err="1" smtClean="0"/>
              <a:t>Epidemic</a:t>
            </a:r>
            <a:r>
              <a:rPr lang="pt-PT" dirty="0" smtClean="0"/>
              <a:t> Data</a:t>
            </a:r>
          </a:p>
          <a:p>
            <a:pPr>
              <a:buFont typeface="+mj-lt"/>
              <a:buAutoNum type="arabicPeriod"/>
            </a:pPr>
            <a:r>
              <a:rPr lang="pt-PT" dirty="0" err="1" smtClean="0"/>
              <a:t>Ethics</a:t>
            </a:r>
            <a:r>
              <a:rPr lang="pt-PT" dirty="0" smtClean="0"/>
              <a:t>, </a:t>
            </a:r>
            <a:r>
              <a:rPr lang="pt-PT" dirty="0" err="1" smtClean="0"/>
              <a:t>Privacy</a:t>
            </a:r>
            <a:r>
              <a:rPr lang="pt-PT" dirty="0" smtClean="0"/>
              <a:t> </a:t>
            </a:r>
            <a:r>
              <a:rPr lang="pt-PT" dirty="0" err="1" smtClean="0"/>
              <a:t>and</a:t>
            </a:r>
            <a:r>
              <a:rPr lang="pt-PT" dirty="0" smtClean="0"/>
              <a:t> </a:t>
            </a:r>
            <a:r>
              <a:rPr lang="pt-PT" dirty="0" err="1" smtClean="0"/>
              <a:t>Anonimization</a:t>
            </a:r>
            <a:endParaRPr lang="pt-PT" dirty="0" smtClean="0"/>
          </a:p>
          <a:p>
            <a:pPr>
              <a:buFont typeface="+mj-lt"/>
              <a:buAutoNum type="arabicPeriod"/>
            </a:pPr>
            <a:r>
              <a:rPr lang="pt-PT" dirty="0" err="1" smtClean="0"/>
              <a:t>Replicate</a:t>
            </a:r>
            <a:r>
              <a:rPr lang="pt-PT" dirty="0" smtClean="0"/>
              <a:t> EM </a:t>
            </a:r>
            <a:r>
              <a:rPr lang="pt-PT" dirty="0" err="1" smtClean="0"/>
              <a:t>node</a:t>
            </a:r>
            <a:endParaRPr lang="pt-PT" dirty="0" smtClean="0"/>
          </a:p>
          <a:p>
            <a:pPr>
              <a:buFont typeface="+mj-lt"/>
              <a:buAutoNum type="arabicPeriod"/>
            </a:pPr>
            <a:endParaRPr lang="pt-PT" dirty="0"/>
          </a:p>
        </p:txBody>
      </p:sp>
      <p:sp>
        <p:nvSpPr>
          <p:cNvPr id="7" name="Footer Placeholder 6"/>
          <p:cNvSpPr>
            <a:spLocks noGrp="1"/>
          </p:cNvSpPr>
          <p:nvPr>
            <p:ph type="ftr" sz="quarter" idx="11"/>
          </p:nvPr>
        </p:nvSpPr>
        <p:spPr/>
        <p:txBody>
          <a:bodyPr/>
          <a:lstStyle/>
          <a:p>
            <a:r>
              <a:rPr lang="en-US" smtClean="0"/>
              <a:t>15 Mar 2011 -  2nd Epiwork Review Brussels</a:t>
            </a:r>
            <a:endParaRPr lang="pt-BR"/>
          </a:p>
        </p:txBody>
      </p:sp>
      <p:sp>
        <p:nvSpPr>
          <p:cNvPr id="8" name="Slide Number Placeholder 7"/>
          <p:cNvSpPr>
            <a:spLocks noGrp="1"/>
          </p:cNvSpPr>
          <p:nvPr>
            <p:ph type="sldNum" sz="quarter" idx="12"/>
          </p:nvPr>
        </p:nvSpPr>
        <p:spPr/>
        <p:txBody>
          <a:bodyPr/>
          <a:lstStyle/>
          <a:p>
            <a:fld id="{8835E71E-AB71-EB45-8FBF-448D8298FAAD}" type="slidenum">
              <a:rPr lang="en-US" smtClean="0"/>
              <a:pPr/>
              <a:t>56</a:t>
            </a:fld>
            <a:endParaRPr lang="en-US"/>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The </a:t>
            </a:r>
            <a:r>
              <a:rPr lang="pt-PT" dirty="0" err="1" smtClean="0"/>
              <a:t>falacies</a:t>
            </a:r>
            <a:r>
              <a:rPr lang="pt-PT" dirty="0" smtClean="0"/>
              <a:t> </a:t>
            </a:r>
            <a:r>
              <a:rPr lang="pt-PT" dirty="0" err="1" smtClean="0"/>
              <a:t>of</a:t>
            </a:r>
            <a:r>
              <a:rPr lang="pt-PT" dirty="0" smtClean="0"/>
              <a:t> </a:t>
            </a:r>
            <a:r>
              <a:rPr lang="pt-PT" dirty="0" err="1" smtClean="0"/>
              <a:t>free-text</a:t>
            </a:r>
            <a:endParaRPr lang="pt-PT" dirty="0"/>
          </a:p>
        </p:txBody>
      </p:sp>
      <p:sp>
        <p:nvSpPr>
          <p:cNvPr id="5" name="Footer Placeholder 4"/>
          <p:cNvSpPr>
            <a:spLocks noGrp="1"/>
          </p:cNvSpPr>
          <p:nvPr>
            <p:ph type="ftr" sz="quarter" idx="11"/>
          </p:nvPr>
        </p:nvSpPr>
        <p:spPr/>
        <p:txBody>
          <a:bodyPr/>
          <a:lstStyle/>
          <a:p>
            <a:r>
              <a:rPr lang="en-US" smtClean="0"/>
              <a:t>15 Mar 2011 -  2nd Epiwork Review Brussels</a:t>
            </a:r>
            <a:endParaRPr lang="en-US"/>
          </a:p>
        </p:txBody>
      </p:sp>
      <p:sp>
        <p:nvSpPr>
          <p:cNvPr id="6" name="Slide Number Placeholder 5"/>
          <p:cNvSpPr>
            <a:spLocks noGrp="1"/>
          </p:cNvSpPr>
          <p:nvPr>
            <p:ph type="sldNum" sz="quarter" idx="12"/>
          </p:nvPr>
        </p:nvSpPr>
        <p:spPr/>
        <p:txBody>
          <a:bodyPr/>
          <a:lstStyle/>
          <a:p>
            <a:fld id="{75A8CA83-5A82-4145-A6AC-33E38FE67D01}" type="slidenum">
              <a:rPr lang="en-US" smtClean="0"/>
              <a:pPr/>
              <a:t>57</a:t>
            </a:fld>
            <a:endParaRPr lang="en-US"/>
          </a:p>
        </p:txBody>
      </p:sp>
      <p:sp>
        <p:nvSpPr>
          <p:cNvPr id="3" name="Content Placeholder 2"/>
          <p:cNvSpPr>
            <a:spLocks noGrp="1"/>
          </p:cNvSpPr>
          <p:nvPr>
            <p:ph sz="quarter" idx="1"/>
          </p:nvPr>
        </p:nvSpPr>
        <p:spPr>
          <a:xfrm>
            <a:off x="685800" y="1676400"/>
            <a:ext cx="8420100" cy="4114800"/>
          </a:xfrm>
        </p:spPr>
        <p:txBody>
          <a:bodyPr/>
          <a:lstStyle/>
          <a:p>
            <a:r>
              <a:rPr lang="en-US" sz="2800" dirty="0" smtClean="0"/>
              <a:t>Initial “proof-of-concept” prototype showed the limitations spanning from annotating the datasets using free text in the meta-data description fields.</a:t>
            </a:r>
          </a:p>
          <a:p>
            <a:r>
              <a:rPr lang="en-US" sz="2800" dirty="0" smtClean="0"/>
              <a:t>A much simpler model, inspired on web2.0 “tags.” EM users will be able to freely annotate their datasets using their own terminologies (also dubbed as “</a:t>
            </a:r>
            <a:r>
              <a:rPr lang="en-US" sz="2800" dirty="0" err="1" smtClean="0"/>
              <a:t>folksonomies</a:t>
            </a:r>
            <a:r>
              <a:rPr lang="en-US" sz="2800" dirty="0" smtClean="0"/>
              <a:t>”). </a:t>
            </a:r>
            <a:endParaRPr lang="pt-PT" sz="2800" dirty="0"/>
          </a:p>
        </p:txBody>
      </p:sp>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pt-PT" dirty="0" err="1" smtClean="0"/>
              <a:t>Kdnuggets</a:t>
            </a:r>
            <a:r>
              <a:rPr lang="pt-PT" dirty="0" smtClean="0"/>
              <a:t>, </a:t>
            </a:r>
            <a:r>
              <a:rPr lang="pt-PT" dirty="0" err="1" smtClean="0"/>
              <a:t>march</a:t>
            </a:r>
            <a:r>
              <a:rPr lang="pt-PT" dirty="0" smtClean="0"/>
              <a:t> 2010</a:t>
            </a:r>
            <a:endParaRPr lang="pt-PT" dirty="0"/>
          </a:p>
        </p:txBody>
      </p:sp>
      <p:sp>
        <p:nvSpPr>
          <p:cNvPr id="4" name="Footer Placeholder 3"/>
          <p:cNvSpPr>
            <a:spLocks noGrp="1"/>
          </p:cNvSpPr>
          <p:nvPr>
            <p:ph type="ftr" sz="quarter" idx="11"/>
          </p:nvPr>
        </p:nvSpPr>
        <p:spPr/>
        <p:txBody>
          <a:bodyPr/>
          <a:lstStyle/>
          <a:p>
            <a:r>
              <a:rPr lang="en-US" smtClean="0"/>
              <a:t>15 Mar 2011 -  2nd Epiwork Review Brussels</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58</a:t>
            </a:fld>
            <a:endParaRPr lang="en-US"/>
          </a:p>
        </p:txBody>
      </p:sp>
      <p:pic>
        <p:nvPicPr>
          <p:cNvPr id="7" name="Picture 6"/>
          <p:cNvPicPr>
            <a:picLocks noChangeAspect="1"/>
          </p:cNvPicPr>
          <p:nvPr/>
        </p:nvPicPr>
        <p:blipFill>
          <a:blip r:embed="rId2"/>
          <a:stretch>
            <a:fillRect/>
          </a:stretch>
        </p:blipFill>
        <p:spPr>
          <a:xfrm>
            <a:off x="50800" y="76200"/>
            <a:ext cx="9804400" cy="6705600"/>
          </a:xfrm>
          <a:prstGeom prst="rect">
            <a:avLst/>
          </a:prstGeom>
        </p:spPr>
      </p:pic>
    </p:spTree>
  </p:cSld>
  <p:clrMapOvr>
    <a:masterClrMapping/>
  </p:clrMapOvr>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7010400" y="228600"/>
            <a:ext cx="2717800" cy="1002189"/>
          </a:xfrm>
          <a:prstGeom prst="rect">
            <a:avLst/>
          </a:prstGeom>
        </p:spPr>
      </p:pic>
      <p:sp>
        <p:nvSpPr>
          <p:cNvPr id="2" name="Title 1"/>
          <p:cNvSpPr>
            <a:spLocks noGrp="1"/>
          </p:cNvSpPr>
          <p:nvPr>
            <p:ph type="title"/>
          </p:nvPr>
        </p:nvSpPr>
        <p:spPr>
          <a:xfrm>
            <a:off x="304800" y="0"/>
            <a:ext cx="8420100" cy="1143000"/>
          </a:xfrm>
        </p:spPr>
        <p:txBody>
          <a:bodyPr/>
          <a:lstStyle/>
          <a:p>
            <a:r>
              <a:rPr lang="pt-PT" sz="3600" dirty="0" smtClean="0"/>
              <a:t>Social Media </a:t>
            </a:r>
            <a:r>
              <a:rPr lang="pt-PT" sz="3600" dirty="0" err="1" smtClean="0"/>
              <a:t>Sources</a:t>
            </a:r>
            <a:endParaRPr lang="pt-PT" sz="3600" dirty="0"/>
          </a:p>
        </p:txBody>
      </p:sp>
      <p:sp>
        <p:nvSpPr>
          <p:cNvPr id="6" name="Footer Placeholder 5"/>
          <p:cNvSpPr>
            <a:spLocks noGrp="1"/>
          </p:cNvSpPr>
          <p:nvPr>
            <p:ph type="ftr" sz="quarter" idx="11"/>
          </p:nvPr>
        </p:nvSpPr>
        <p:spPr/>
        <p:txBody>
          <a:bodyPr/>
          <a:lstStyle/>
          <a:p>
            <a:r>
              <a:rPr lang="en-US" smtClean="0"/>
              <a:t>15 Mar 2011 -  2nd Epiwork Review Brussels</a:t>
            </a:r>
            <a:endParaRPr lang="en-US" dirty="0"/>
          </a:p>
        </p:txBody>
      </p:sp>
      <p:sp>
        <p:nvSpPr>
          <p:cNvPr id="3" name="Slide Number Placeholder 2"/>
          <p:cNvSpPr>
            <a:spLocks noGrp="1"/>
          </p:cNvSpPr>
          <p:nvPr>
            <p:ph type="sldNum" sz="quarter" idx="12"/>
          </p:nvPr>
        </p:nvSpPr>
        <p:spPr/>
        <p:txBody>
          <a:bodyPr/>
          <a:lstStyle/>
          <a:p>
            <a:fld id="{B48EB274-DABA-3041-BAC3-05CAB0F5F4C6}" type="slidenum">
              <a:rPr lang="en-US" smtClean="0"/>
              <a:pPr/>
              <a:t>6</a:t>
            </a:fld>
            <a:endParaRPr lang="en-US"/>
          </a:p>
        </p:txBody>
      </p:sp>
      <p:pic>
        <p:nvPicPr>
          <p:cNvPr id="8" name="Picture 7"/>
          <p:cNvPicPr>
            <a:picLocks noChangeAspect="1"/>
          </p:cNvPicPr>
          <p:nvPr/>
        </p:nvPicPr>
        <p:blipFill>
          <a:blip r:embed="rId3"/>
          <a:stretch>
            <a:fillRect/>
          </a:stretch>
        </p:blipFill>
        <p:spPr>
          <a:xfrm>
            <a:off x="304800" y="1295400"/>
            <a:ext cx="9296400" cy="4863324"/>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err="1" smtClean="0"/>
              <a:t>Data.gov.uk</a:t>
            </a:r>
            <a:r>
              <a:rPr lang="pt-PT" dirty="0" smtClean="0"/>
              <a:t>, </a:t>
            </a:r>
            <a:r>
              <a:rPr lang="pt-PT" dirty="0" err="1" smtClean="0"/>
              <a:t>keyword=epidemiology</a:t>
            </a:r>
            <a:endParaRPr lang="pt-PT" dirty="0"/>
          </a:p>
        </p:txBody>
      </p:sp>
      <p:pic>
        <p:nvPicPr>
          <p:cNvPr id="5" name="Picture 4"/>
          <p:cNvPicPr>
            <a:picLocks noChangeAspect="1"/>
          </p:cNvPicPr>
          <p:nvPr/>
        </p:nvPicPr>
        <p:blipFill>
          <a:blip r:embed="rId2"/>
          <a:stretch>
            <a:fillRect/>
          </a:stretch>
        </p:blipFill>
        <p:spPr>
          <a:xfrm>
            <a:off x="573623" y="228600"/>
            <a:ext cx="9027577" cy="6299200"/>
          </a:xfrm>
          <a:prstGeom prst="rect">
            <a:avLst/>
          </a:prstGeom>
        </p:spPr>
      </p:pic>
      <p:sp>
        <p:nvSpPr>
          <p:cNvPr id="3" name="Footer Placeholder 2"/>
          <p:cNvSpPr>
            <a:spLocks noGrp="1"/>
          </p:cNvSpPr>
          <p:nvPr>
            <p:ph type="ftr" sz="quarter" idx="11"/>
          </p:nvPr>
        </p:nvSpPr>
        <p:spPr/>
        <p:txBody>
          <a:bodyPr/>
          <a:lstStyle/>
          <a:p>
            <a:r>
              <a:rPr lang="en-US" smtClean="0"/>
              <a:t>15 Mar 2011 -  2nd Epiwork Review Brussels</a:t>
            </a:r>
            <a:endParaRPr lang="en-US" dirty="0"/>
          </a:p>
        </p:txBody>
      </p:sp>
      <p:sp>
        <p:nvSpPr>
          <p:cNvPr id="4" name="Slide Number Placeholder 3"/>
          <p:cNvSpPr>
            <a:spLocks noGrp="1"/>
          </p:cNvSpPr>
          <p:nvPr>
            <p:ph type="sldNum" sz="quarter" idx="12"/>
          </p:nvPr>
        </p:nvSpPr>
        <p:spPr/>
        <p:txBody>
          <a:bodyPr/>
          <a:lstStyle/>
          <a:p>
            <a:fld id="{B48EB274-DABA-3041-BAC3-05CAB0F5F4C6}" type="slidenum">
              <a:rPr lang="en-US" smtClean="0"/>
              <a:pPr/>
              <a:t>7</a:t>
            </a:fld>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err="1" smtClean="0"/>
              <a:t>data.gov</a:t>
            </a:r>
            <a:r>
              <a:rPr lang="pt-PT" dirty="0" smtClean="0"/>
              <a:t>, </a:t>
            </a:r>
            <a:r>
              <a:rPr lang="pt-PT" dirty="0" err="1" smtClean="0"/>
              <a:t>epidemiology</a:t>
            </a:r>
            <a:endParaRPr lang="pt-PT" dirty="0"/>
          </a:p>
        </p:txBody>
      </p:sp>
      <p:sp>
        <p:nvSpPr>
          <p:cNvPr id="3" name="Footer Placeholder 2"/>
          <p:cNvSpPr>
            <a:spLocks noGrp="1"/>
          </p:cNvSpPr>
          <p:nvPr>
            <p:ph type="ftr" sz="quarter" idx="11"/>
          </p:nvPr>
        </p:nvSpPr>
        <p:spPr/>
        <p:txBody>
          <a:bodyPr/>
          <a:lstStyle/>
          <a:p>
            <a:r>
              <a:rPr lang="en-US" smtClean="0"/>
              <a:t>15 Mar 2011 -  2nd Epiwork Review Brussels</a:t>
            </a:r>
            <a:endParaRPr lang="en-US" dirty="0"/>
          </a:p>
        </p:txBody>
      </p:sp>
      <p:pic>
        <p:nvPicPr>
          <p:cNvPr id="5" name="Picture 4"/>
          <p:cNvPicPr>
            <a:picLocks noChangeAspect="1"/>
          </p:cNvPicPr>
          <p:nvPr/>
        </p:nvPicPr>
        <p:blipFill>
          <a:blip r:embed="rId2"/>
          <a:stretch>
            <a:fillRect/>
          </a:stretch>
        </p:blipFill>
        <p:spPr>
          <a:xfrm>
            <a:off x="273996" y="381000"/>
            <a:ext cx="9403404" cy="6096000"/>
          </a:xfrm>
          <a:prstGeom prst="rect">
            <a:avLst/>
          </a:prstGeom>
        </p:spPr>
      </p:pic>
      <p:sp>
        <p:nvSpPr>
          <p:cNvPr id="4" name="Slide Number Placeholder 3"/>
          <p:cNvSpPr>
            <a:spLocks noGrp="1"/>
          </p:cNvSpPr>
          <p:nvPr>
            <p:ph type="sldNum" sz="quarter" idx="12"/>
          </p:nvPr>
        </p:nvSpPr>
        <p:spPr/>
        <p:txBody>
          <a:bodyPr/>
          <a:lstStyle/>
          <a:p>
            <a:fld id="{B48EB274-DABA-3041-BAC3-05CAB0F5F4C6}" type="slidenum">
              <a:rPr lang="en-US" smtClean="0"/>
              <a:pPr/>
              <a:t>8</a:t>
            </a:fld>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err="1" smtClean="0"/>
              <a:t>Linked</a:t>
            </a:r>
            <a:r>
              <a:rPr lang="pt-PT" dirty="0" smtClean="0"/>
              <a:t> Data</a:t>
            </a:r>
            <a:endParaRPr lang="pt-PT" dirty="0"/>
          </a:p>
        </p:txBody>
      </p:sp>
      <p:sp>
        <p:nvSpPr>
          <p:cNvPr id="5" name="Footer Placeholder 4"/>
          <p:cNvSpPr>
            <a:spLocks noGrp="1"/>
          </p:cNvSpPr>
          <p:nvPr>
            <p:ph type="ftr" sz="quarter" idx="11"/>
          </p:nvPr>
        </p:nvSpPr>
        <p:spPr/>
        <p:txBody>
          <a:bodyPr/>
          <a:lstStyle/>
          <a:p>
            <a:r>
              <a:rPr lang="en-US" smtClean="0"/>
              <a:t>15 Mar 2011 -  2nd Epiwork Review Brussels</a:t>
            </a:r>
            <a:endParaRPr lang="en-US" dirty="0"/>
          </a:p>
        </p:txBody>
      </p:sp>
      <p:sp>
        <p:nvSpPr>
          <p:cNvPr id="3" name="Slide Number Placeholder 2"/>
          <p:cNvSpPr>
            <a:spLocks noGrp="1"/>
          </p:cNvSpPr>
          <p:nvPr>
            <p:ph type="sldNum" sz="quarter" idx="12"/>
          </p:nvPr>
        </p:nvSpPr>
        <p:spPr/>
        <p:txBody>
          <a:bodyPr/>
          <a:lstStyle/>
          <a:p>
            <a:fld id="{B48EB274-DABA-3041-BAC3-05CAB0F5F4C6}" type="slidenum">
              <a:rPr lang="en-US" smtClean="0"/>
              <a:pPr/>
              <a:t>9</a:t>
            </a:fld>
            <a:endParaRPr lang="en-US"/>
          </a:p>
        </p:txBody>
      </p:sp>
      <p:pic>
        <p:nvPicPr>
          <p:cNvPr id="4" name="Picture 3"/>
          <p:cNvPicPr>
            <a:picLocks noChangeAspect="1"/>
          </p:cNvPicPr>
          <p:nvPr/>
        </p:nvPicPr>
        <p:blipFill>
          <a:blip r:embed="rId2"/>
          <a:stretch>
            <a:fillRect/>
          </a:stretch>
        </p:blipFill>
        <p:spPr>
          <a:xfrm>
            <a:off x="838200" y="849434"/>
            <a:ext cx="8077200" cy="5932366"/>
          </a:xfrm>
          <a:prstGeom prst="rect">
            <a:avLst/>
          </a:prstGeom>
        </p:spPr>
      </p:pic>
      <p:sp>
        <p:nvSpPr>
          <p:cNvPr id="6" name="Rectangle 5"/>
          <p:cNvSpPr/>
          <p:nvPr/>
        </p:nvSpPr>
        <p:spPr>
          <a:xfrm>
            <a:off x="2286000" y="228600"/>
            <a:ext cx="7331160" cy="707886"/>
          </a:xfrm>
          <a:prstGeom prst="rect">
            <a:avLst/>
          </a:prstGeom>
        </p:spPr>
        <p:txBody>
          <a:bodyPr wrap="square">
            <a:spAutoFit/>
          </a:bodyPr>
          <a:lstStyle/>
          <a:p>
            <a:r>
              <a:rPr lang="en-US" sz="4000" b="1" dirty="0" smtClean="0">
                <a:solidFill>
                  <a:srgbClr val="191966"/>
                </a:solidFill>
                <a:latin typeface="Courier"/>
                <a:cs typeface="Courier"/>
              </a:rPr>
              <a:t>http://</a:t>
            </a:r>
            <a:r>
              <a:rPr lang="en-US" sz="4000" b="1" dirty="0" err="1" smtClean="0">
                <a:solidFill>
                  <a:srgbClr val="191966"/>
                </a:solidFill>
                <a:latin typeface="Courier"/>
                <a:cs typeface="Courier"/>
              </a:rPr>
              <a:t>linkeddata.org</a:t>
            </a:r>
            <a:r>
              <a:rPr lang="en-US" sz="4000" b="1" dirty="0" smtClean="0">
                <a:solidFill>
                  <a:srgbClr val="191966"/>
                </a:solidFill>
                <a:latin typeface="Courier"/>
                <a:cs typeface="Courier"/>
              </a:rPr>
              <a:t>/</a:t>
            </a:r>
            <a:endParaRPr lang="pt-PT" sz="4000" b="1" dirty="0">
              <a:solidFill>
                <a:srgbClr val="191966"/>
              </a:solidFill>
              <a:latin typeface="Courier"/>
              <a:cs typeface="Courier"/>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ＭＳ ゴシック"/>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ヒラギノ明朝 Pro W3"/>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Equity.thmx</Template>
  <TotalTime>24143</TotalTime>
  <Words>3714</Words>
  <Application>Microsoft Macintosh PowerPoint</Application>
  <PresentationFormat>A4 Paper (210x297 mm)</PresentationFormat>
  <Paragraphs>417</Paragraphs>
  <Slides>58</Slides>
  <Notes>18</Notes>
  <HiddenSlides>7</HiddenSlides>
  <MMClips>0</MMClips>
  <ScaleCrop>false</ScaleCrop>
  <HeadingPairs>
    <vt:vector size="4" baseType="variant">
      <vt:variant>
        <vt:lpstr>Design Template</vt:lpstr>
      </vt:variant>
      <vt:variant>
        <vt:i4>1</vt:i4>
      </vt:variant>
      <vt:variant>
        <vt:lpstr>Slide Titles</vt:lpstr>
      </vt:variant>
      <vt:variant>
        <vt:i4>58</vt:i4>
      </vt:variant>
    </vt:vector>
  </HeadingPairs>
  <TitlesOfParts>
    <vt:vector size="59" baseType="lpstr">
      <vt:lpstr>Equity</vt:lpstr>
      <vt:lpstr>WP3 – Information Platform</vt:lpstr>
      <vt:lpstr>What will be necessary to predict epidemics precisely?</vt:lpstr>
      <vt:lpstr>Epiwork</vt:lpstr>
      <vt:lpstr>Slide 4</vt:lpstr>
      <vt:lpstr>Other Internet Monitoring Sources</vt:lpstr>
      <vt:lpstr>Social Media Sources</vt:lpstr>
      <vt:lpstr>Data.gov.uk, keyword=epidemiology</vt:lpstr>
      <vt:lpstr>data.gov, epidemiology</vt:lpstr>
      <vt:lpstr>Linked Data</vt:lpstr>
      <vt:lpstr>Data in Epiwork</vt:lpstr>
      <vt:lpstr>Epiwork</vt:lpstr>
      <vt:lpstr>Outline</vt:lpstr>
      <vt:lpstr>Steps for Creating the EM</vt:lpstr>
      <vt:lpstr>Common Reference Model</vt:lpstr>
      <vt:lpstr>Meta-data and Ontologies</vt:lpstr>
      <vt:lpstr>EM: Main Components</vt:lpstr>
      <vt:lpstr>EM 1.0 Software Components</vt:lpstr>
      <vt:lpstr>Outline</vt:lpstr>
      <vt:lpstr>What is new since Mar 2010?</vt:lpstr>
      <vt:lpstr>Improved Reliability</vt:lpstr>
      <vt:lpstr>MEDCollector</vt:lpstr>
      <vt:lpstr>MEDCollector Data Model</vt:lpstr>
      <vt:lpstr>MEDCollector Services</vt:lpstr>
      <vt:lpstr>MEDCollector - BPEL</vt:lpstr>
      <vt:lpstr>MEDCollector: Dashboard</vt:lpstr>
      <vt:lpstr>MEDCollector: Dashboard</vt:lpstr>
      <vt:lpstr>Automatically Collected Data</vt:lpstr>
      <vt:lpstr>What is new since Mar 2010?</vt:lpstr>
      <vt:lpstr>Meta-data Policies and Editor</vt:lpstr>
      <vt:lpstr>DC Term Example: RightsHolder</vt:lpstr>
      <vt:lpstr>EM Term Example: HostGroup</vt:lpstr>
      <vt:lpstr>Mediator Web Services</vt:lpstr>
      <vt:lpstr>Simple EM Client</vt:lpstr>
      <vt:lpstr>EM</vt:lpstr>
      <vt:lpstr>Slide 35</vt:lpstr>
      <vt:lpstr>Outline</vt:lpstr>
      <vt:lpstr>WP3: status (what we have done)</vt:lpstr>
      <vt:lpstr>Events 2nd year</vt:lpstr>
      <vt:lpstr>Publications in the 1st year</vt:lpstr>
      <vt:lpstr>EM-related Publications (2nd year)</vt:lpstr>
      <vt:lpstr>WP3: status (what we will do)</vt:lpstr>
      <vt:lpstr>Changes in UL WP3 Team</vt:lpstr>
      <vt:lpstr>Scheduled Deliverables</vt:lpstr>
      <vt:lpstr>Todo List and Planning (Brussels, Mar 2011)</vt:lpstr>
      <vt:lpstr>On the nature of Soc Intelligent Systems</vt:lpstr>
      <vt:lpstr>Classical Approaches</vt:lpstr>
      <vt:lpstr>Access Control Based on Social Networks</vt:lpstr>
      <vt:lpstr>EM 2.0 Software Components</vt:lpstr>
      <vt:lpstr>EM 2.0 Mock-up interface</vt:lpstr>
      <vt:lpstr>WP3 SWOT Analysis </vt:lpstr>
      <vt:lpstr>WP3 SWOT Analysis </vt:lpstr>
      <vt:lpstr>Slide 52</vt:lpstr>
      <vt:lpstr>Current Focus – EM 2.0</vt:lpstr>
      <vt:lpstr>Todo list and planning (Torino, Nov 2009)</vt:lpstr>
      <vt:lpstr>Todo list and planning (Brussels, Mar 2010)</vt:lpstr>
      <vt:lpstr>Todo list and planning (Torino, Dec 2010)</vt:lpstr>
      <vt:lpstr>The falacies of free-text</vt:lpstr>
      <vt:lpstr>Kdnuggets, march 2010</vt:lpstr>
    </vt:vector>
  </TitlesOfParts>
  <Company>FCUL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TBD</dc:title>
  <dc:subject>Conceitos e Arquitecturas de SGBDs</dc:subject>
  <dc:creator>Mário J. Gaspar da Silva</dc:creator>
  <cp:lastModifiedBy>Mário J. Silva</cp:lastModifiedBy>
  <cp:revision>144</cp:revision>
  <cp:lastPrinted>2011-03-15T00:04:45Z</cp:lastPrinted>
  <dcterms:created xsi:type="dcterms:W3CDTF">2011-03-14T09:41:04Z</dcterms:created>
  <dcterms:modified xsi:type="dcterms:W3CDTF">2011-03-15T00:07:00Z</dcterms:modified>
</cp:coreProperties>
</file>